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94" r:id="rId4"/>
    <p:sldId id="296" r:id="rId5"/>
    <p:sldId id="298" r:id="rId6"/>
    <p:sldId id="299" r:id="rId7"/>
    <p:sldId id="356" r:id="rId8"/>
    <p:sldId id="300" r:id="rId9"/>
    <p:sldId id="302" r:id="rId10"/>
    <p:sldId id="357" r:id="rId11"/>
    <p:sldId id="305" r:id="rId12"/>
    <p:sldId id="360" r:id="rId13"/>
    <p:sldId id="373" r:id="rId14"/>
    <p:sldId id="361" r:id="rId15"/>
    <p:sldId id="362" r:id="rId16"/>
    <p:sldId id="313" r:id="rId17"/>
    <p:sldId id="364" r:id="rId18"/>
    <p:sldId id="372" r:id="rId19"/>
    <p:sldId id="314" r:id="rId20"/>
    <p:sldId id="365" r:id="rId21"/>
    <p:sldId id="318" r:id="rId22"/>
    <p:sldId id="320" r:id="rId23"/>
    <p:sldId id="321" r:id="rId24"/>
    <p:sldId id="367" r:id="rId25"/>
    <p:sldId id="324" r:id="rId26"/>
    <p:sldId id="374" r:id="rId27"/>
    <p:sldId id="370" r:id="rId28"/>
    <p:sldId id="375" r:id="rId29"/>
    <p:sldId id="329" r:id="rId30"/>
    <p:sldId id="333" r:id="rId31"/>
    <p:sldId id="334" r:id="rId32"/>
    <p:sldId id="335" r:id="rId33"/>
    <p:sldId id="337" r:id="rId34"/>
    <p:sldId id="338" r:id="rId35"/>
    <p:sldId id="339" r:id="rId36"/>
    <p:sldId id="340" r:id="rId37"/>
    <p:sldId id="341" r:id="rId38"/>
    <p:sldId id="342" r:id="rId39"/>
    <p:sldId id="343" r:id="rId40"/>
    <p:sldId id="344" r:id="rId41"/>
    <p:sldId id="345" r:id="rId42"/>
    <p:sldId id="376" r:id="rId43"/>
    <p:sldId id="346" r:id="rId44"/>
    <p:sldId id="348" r:id="rId45"/>
    <p:sldId id="349" r:id="rId46"/>
    <p:sldId id="350" r:id="rId47"/>
    <p:sldId id="351" r:id="rId48"/>
    <p:sldId id="353" r:id="rId49"/>
  </p:sldIdLst>
  <p:sldSz cx="9144000" cy="6858000" type="screen4x3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241" autoAdjust="0"/>
    <p:restoredTop sz="94660"/>
  </p:normalViewPr>
  <p:slideViewPr>
    <p:cSldViewPr>
      <p:cViewPr varScale="1">
        <p:scale>
          <a:sx n="112" d="100"/>
          <a:sy n="112" d="100"/>
        </p:scale>
        <p:origin x="149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685800" y="2130431"/>
            <a:ext cx="7772400" cy="1470025"/>
          </a:xfrm>
        </p:spPr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/>
              <a:t>Asıl alt başlık stilini düzenlemek için tıklatın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8.04.2025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1739" y="0"/>
            <a:ext cx="1262261" cy="12622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22204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8.04.2025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20116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6629400" y="274644"/>
            <a:ext cx="2057400" cy="5851525"/>
          </a:xfrm>
        </p:spPr>
        <p:txBody>
          <a:bodyPr vert="eaVert"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457200" y="274644"/>
            <a:ext cx="6019800" cy="5851525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8.04.2025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32463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8.04.2025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4151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22313" y="4406906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8.04.2025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002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4648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8.04.2025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9991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4645028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4645028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8.04.2025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47075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8.04.2025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45449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8.04.2025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42476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3575050" y="273056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8.04.2025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75552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8.04.2025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10231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dirty="0"/>
              <a:t>Asıl başlık stili için tıklatın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457200" y="635635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3720DD-5B6D-40BF-8493-A6B52D484E6B}" type="datetimeFigureOut">
              <a:rPr lang="tr-TR" smtClean="0"/>
              <a:t>8.04.2025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3124200" y="6356356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6553200" y="635635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1739" y="0"/>
            <a:ext cx="1262261" cy="12622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28925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4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7" Type="http://schemas.openxmlformats.org/officeDocument/2006/relationships/image" Target="../media/image7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32.jpeg"/><Relationship Id="rId4" Type="http://schemas.openxmlformats.org/officeDocument/2006/relationships/image" Target="../media/image3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69C899A0-62AF-4CB5-9C97-BCEFC854E966}"/>
              </a:ext>
            </a:extLst>
          </p:cNvPr>
          <p:cNvSpPr/>
          <p:nvPr/>
        </p:nvSpPr>
        <p:spPr>
          <a:xfrm>
            <a:off x="0" y="2542332"/>
            <a:ext cx="9121613" cy="13681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175556" y="2499513"/>
            <a:ext cx="8856984" cy="1470025"/>
          </a:xfrm>
        </p:spPr>
        <p:txBody>
          <a:bodyPr>
            <a:noAutofit/>
          </a:bodyPr>
          <a:lstStyle/>
          <a:p>
            <a:r>
              <a:rPr lang="tr-TR" sz="4000" b="1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BİLİNÇ BOZUKLUKLARI VE CİDDİ HASTALIK DURUMLARINDA İLK YARDIM</a:t>
            </a:r>
            <a:endParaRPr lang="tr-TR" sz="4000" dirty="0">
              <a:effectLst/>
              <a:latin typeface="+mn-lt"/>
              <a:ea typeface="Times New Roman" panose="02020603050405020304" pitchFamily="18" charset="0"/>
            </a:endParaRPr>
          </a:p>
        </p:txBody>
      </p:sp>
      <p:pic>
        <p:nvPicPr>
          <p:cNvPr id="7" name="Resim 6">
            <a:extLst>
              <a:ext uri="{FF2B5EF4-FFF2-40B4-BE49-F238E27FC236}">
                <a16:creationId xmlns:a16="http://schemas.microsoft.com/office/drawing/2014/main" id="{068F0880-72CC-4D93-A6AF-94287056F06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4820580"/>
            <a:ext cx="2363755" cy="1772816"/>
          </a:xfrm>
          <a:prstGeom prst="rect">
            <a:avLst/>
          </a:prstGeom>
        </p:spPr>
      </p:pic>
      <p:pic>
        <p:nvPicPr>
          <p:cNvPr id="9" name="Resim 8">
            <a:extLst>
              <a:ext uri="{FF2B5EF4-FFF2-40B4-BE49-F238E27FC236}">
                <a16:creationId xmlns:a16="http://schemas.microsoft.com/office/drawing/2014/main" id="{7E64C617-8367-4ACF-A1E6-BB67D6A88B5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3888" y="4820580"/>
            <a:ext cx="2363755" cy="1772816"/>
          </a:xfrm>
          <a:prstGeom prst="rect">
            <a:avLst/>
          </a:prstGeom>
        </p:spPr>
      </p:pic>
      <p:pic>
        <p:nvPicPr>
          <p:cNvPr id="11" name="Resim 10">
            <a:extLst>
              <a:ext uri="{FF2B5EF4-FFF2-40B4-BE49-F238E27FC236}">
                <a16:creationId xmlns:a16="http://schemas.microsoft.com/office/drawing/2014/main" id="{4126EDC9-CFB3-42A1-899F-0DE6F37D4A2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199" y="4820581"/>
            <a:ext cx="2363755" cy="1772816"/>
          </a:xfrm>
          <a:prstGeom prst="rect">
            <a:avLst/>
          </a:prstGeom>
        </p:spPr>
      </p:pic>
      <p:pic>
        <p:nvPicPr>
          <p:cNvPr id="3" name="Resim 2">
            <a:extLst>
              <a:ext uri="{FF2B5EF4-FFF2-40B4-BE49-F238E27FC236}">
                <a16:creationId xmlns:a16="http://schemas.microsoft.com/office/drawing/2014/main" id="{A3BB534D-FD35-F776-49C1-E49058D80B7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4823" y="11120"/>
            <a:ext cx="2579779" cy="2533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91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6">
            <a:extLst>
              <a:ext uri="{FF2B5EF4-FFF2-40B4-BE49-F238E27FC236}">
                <a16:creationId xmlns:a16="http://schemas.microsoft.com/office/drawing/2014/main" id="{F40E63D0-CA4D-4576-95DB-427F30FA71BA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702BF1B-D641-4D5E-A503-4402BFEBE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0022" y="1531856"/>
            <a:ext cx="7992888" cy="3744416"/>
          </a:xfrm>
        </p:spPr>
        <p:txBody>
          <a:bodyPr>
            <a:normAutofit fontScale="92500"/>
          </a:bodyPr>
          <a:lstStyle/>
          <a:p>
            <a:pPr algn="just">
              <a:lnSpc>
                <a:spcPct val="110000"/>
              </a:lnSpc>
            </a:pPr>
            <a:r>
              <a:rPr lang="tr-TR" sz="2600" dirty="0">
                <a:ea typeface="Calibri" panose="020F0502020204030204" pitchFamily="34" charset="0"/>
                <a:cs typeface="Arial" panose="020B0604020202020204" pitchFamily="34" charset="0"/>
              </a:rPr>
              <a:t>K</a:t>
            </a:r>
            <a:r>
              <a:rPr lang="tr-TR" sz="26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işi bayılma hissi tarif ediyor veya bayılma belirti ve bulgularını gösteriyorsa;</a:t>
            </a:r>
          </a:p>
          <a:p>
            <a:pPr lvl="1" indent="-342900" algn="just">
              <a:lnSpc>
                <a:spcPct val="110000"/>
              </a:lnSpc>
            </a:pPr>
            <a:r>
              <a:rPr lang="tr-TR" sz="2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Düz bir zemine (yere) sırt üstü uzanmasını söyleyin ve yardımcı olun.</a:t>
            </a:r>
          </a:p>
          <a:p>
            <a:pPr lvl="1" indent="-342900" algn="just">
              <a:lnSpc>
                <a:spcPct val="110000"/>
              </a:lnSpc>
            </a:pPr>
            <a:r>
              <a:rPr lang="tr-TR" sz="2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Üzerinde bulunan sıkı giysileri gevşetin.</a:t>
            </a:r>
          </a:p>
          <a:p>
            <a:pPr lvl="1" indent="-342900" algn="just">
              <a:lnSpc>
                <a:spcPct val="110000"/>
              </a:lnSpc>
            </a:pPr>
            <a:r>
              <a:rPr lang="tr-TR" sz="2200" dirty="0">
                <a:ea typeface="Calibri" panose="020F0502020204030204" pitchFamily="34" charset="0"/>
                <a:cs typeface="Arial" panose="020B0604020202020204" pitchFamily="34" charset="0"/>
              </a:rPr>
              <a:t>Ş</a:t>
            </a:r>
            <a:r>
              <a:rPr lang="tr-TR" sz="2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ok pozisyonuna getirin. </a:t>
            </a:r>
          </a:p>
          <a:p>
            <a:pPr lvl="1" indent="-342900" algn="just">
              <a:lnSpc>
                <a:spcPct val="110000"/>
              </a:lnSpc>
            </a:pPr>
            <a:r>
              <a:rPr lang="tr-TR" sz="2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İyileşme bulgularını gözlemleyin.</a:t>
            </a:r>
            <a:endParaRPr lang="tr-TR" sz="2200" dirty="0"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 indent="-342900" algn="just">
              <a:lnSpc>
                <a:spcPct val="110000"/>
              </a:lnSpc>
            </a:pPr>
            <a:r>
              <a:rPr lang="tr-TR" sz="2200" dirty="0">
                <a:ea typeface="Calibri" panose="020F0502020204030204" pitchFamily="34" charset="0"/>
                <a:cs typeface="Arial" panose="020B0604020202020204" pitchFamily="34" charset="0"/>
              </a:rPr>
              <a:t>H</a:t>
            </a:r>
            <a:r>
              <a:rPr lang="tr-TR" sz="2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amileliğin ileri haftalarında bulunuyorsa sol tarafı üzerine yatırın.</a:t>
            </a:r>
          </a:p>
          <a:p>
            <a:pPr lvl="1" indent="-342900" algn="just">
              <a:lnSpc>
                <a:spcPct val="110000"/>
              </a:lnSpc>
            </a:pPr>
            <a:r>
              <a:rPr lang="tr-TR" sz="2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Yaşam bulguları yoksa; 112 acil yardım numarasını arayın ve Temel Yaşam Desteğine başlayın.</a:t>
            </a:r>
            <a:endParaRPr lang="tr-TR" sz="2200" dirty="0"/>
          </a:p>
        </p:txBody>
      </p:sp>
      <p:sp>
        <p:nvSpPr>
          <p:cNvPr id="6" name="Başlık 1">
            <a:extLst>
              <a:ext uri="{FF2B5EF4-FFF2-40B4-BE49-F238E27FC236}">
                <a16:creationId xmlns:a16="http://schemas.microsoft.com/office/drawing/2014/main" id="{CA42DABB-75A5-4956-B781-B0F81D0BE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260648"/>
            <a:ext cx="6696744" cy="1152128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Bayılma (</a:t>
            </a:r>
            <a:r>
              <a:rPr lang="tr-TR" sz="3200" dirty="0" err="1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Senkop</a:t>
            </a:r>
            <a:r>
              <a:rPr lang="tr-TR" sz="3200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)</a:t>
            </a:r>
            <a:br>
              <a:rPr lang="tr-TR" sz="3600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</a:br>
            <a:r>
              <a:rPr lang="tr-TR" sz="2400" i="1" dirty="0">
                <a:solidFill>
                  <a:srgbClr val="000000"/>
                </a:solidFill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İlk Yardım</a:t>
            </a:r>
            <a:endParaRPr lang="tr-TR" sz="2700" i="1" dirty="0">
              <a:latin typeface="+mn-lt"/>
              <a:cs typeface="Calibri" panose="020F0502020204030204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4930" y="5191428"/>
            <a:ext cx="2120000" cy="159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5191427"/>
            <a:ext cx="2120000" cy="159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Resim 7">
            <a:extLst>
              <a:ext uri="{FF2B5EF4-FFF2-40B4-BE49-F238E27FC236}">
                <a16:creationId xmlns:a16="http://schemas.microsoft.com/office/drawing/2014/main" id="{507C59EA-AA3B-4425-BBD2-74E669AE325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FD8B0A5C-497D-E36C-E897-36D56A67D8A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11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6">
            <a:extLst>
              <a:ext uri="{FF2B5EF4-FFF2-40B4-BE49-F238E27FC236}">
                <a16:creationId xmlns:a16="http://schemas.microsoft.com/office/drawing/2014/main" id="{7ECA6CA3-A280-4A88-B3D7-815EAEA56EC1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B28896F0-E465-4E71-8078-AFD8B7500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571184" cy="1143000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Autofit/>
          </a:bodyPr>
          <a:lstStyle/>
          <a:p>
            <a:pPr algn="l"/>
            <a:r>
              <a:rPr lang="tr-TR" sz="3200" dirty="0">
                <a:effectLst/>
                <a:ea typeface="Calibri" panose="020F0502020204030204" pitchFamily="34" charset="0"/>
              </a:rPr>
              <a:t>Bayılma Öncesi Durum</a:t>
            </a:r>
            <a:br>
              <a:rPr lang="tr-TR" sz="3600" dirty="0">
                <a:effectLst/>
                <a:ea typeface="Calibri" panose="020F0502020204030204" pitchFamily="34" charset="0"/>
              </a:rPr>
            </a:br>
            <a:r>
              <a:rPr lang="tr-TR" sz="2400" i="1" dirty="0">
                <a:effectLst/>
                <a:ea typeface="Calibri" panose="020F0502020204030204" pitchFamily="34" charset="0"/>
              </a:rPr>
              <a:t>(</a:t>
            </a:r>
            <a:r>
              <a:rPr lang="tr-TR" sz="2400" i="1" dirty="0" err="1">
                <a:effectLst/>
                <a:ea typeface="Calibri" panose="020F0502020204030204" pitchFamily="34" charset="0"/>
              </a:rPr>
              <a:t>Presenkop</a:t>
            </a:r>
            <a:r>
              <a:rPr lang="tr-TR" sz="2400" i="1" dirty="0">
                <a:effectLst/>
                <a:ea typeface="Calibri" panose="020F0502020204030204" pitchFamily="34" charset="0"/>
              </a:rPr>
              <a:t> - </a:t>
            </a:r>
            <a:r>
              <a:rPr lang="tr-TR" sz="2400" i="1" dirty="0" err="1">
                <a:effectLst/>
                <a:ea typeface="Calibri" panose="020F0502020204030204" pitchFamily="34" charset="0"/>
              </a:rPr>
              <a:t>Bayılayazma</a:t>
            </a:r>
            <a:r>
              <a:rPr lang="tr-TR" sz="2400" i="1" dirty="0">
                <a:effectLst/>
                <a:ea typeface="Calibri" panose="020F0502020204030204" pitchFamily="34" charset="0"/>
              </a:rPr>
              <a:t>) – Belirti Ve Bulgular</a:t>
            </a:r>
            <a:endParaRPr lang="tr-TR" sz="2400" i="1" dirty="0"/>
          </a:p>
        </p:txBody>
      </p:sp>
      <p:sp>
        <p:nvSpPr>
          <p:cNvPr id="4" name="İçerik Yer Tutucusu 2">
            <a:extLst>
              <a:ext uri="{FF2B5EF4-FFF2-40B4-BE49-F238E27FC236}">
                <a16:creationId xmlns:a16="http://schemas.microsoft.com/office/drawing/2014/main" id="{3AE697D1-888C-4912-A132-1EAA4172A747}"/>
              </a:ext>
            </a:extLst>
          </p:cNvPr>
          <p:cNvSpPr txBox="1">
            <a:spLocks/>
          </p:cNvSpPr>
          <p:nvPr/>
        </p:nvSpPr>
        <p:spPr>
          <a:xfrm>
            <a:off x="5551979" y="3080473"/>
            <a:ext cx="3389446" cy="352839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</a:pPr>
            <a:r>
              <a:rPr lang="tr-TR" sz="2400" u="sng" dirty="0">
                <a:ea typeface="Calibri" panose="020F0502020204030204" pitchFamily="34" charset="0"/>
                <a:cs typeface="Arial" panose="020B0604020202020204" pitchFamily="34" charset="0"/>
              </a:rPr>
              <a:t>Bulgular:</a:t>
            </a:r>
          </a:p>
          <a:p>
            <a:pPr lvl="1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Solukluk</a:t>
            </a:r>
          </a:p>
          <a:p>
            <a:pPr lvl="1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Terleme</a:t>
            </a:r>
          </a:p>
          <a:p>
            <a:pPr lvl="1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Kusma</a:t>
            </a:r>
          </a:p>
          <a:p>
            <a:pPr lvl="1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Titreme</a:t>
            </a:r>
          </a:p>
          <a:p>
            <a:pPr lvl="1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Esneme</a:t>
            </a:r>
          </a:p>
          <a:p>
            <a:pPr lvl="1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Kas geriliminde azalma</a:t>
            </a:r>
          </a:p>
          <a:p>
            <a:pPr lvl="1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</a:rPr>
              <a:t>Bilinç bulanıklığı</a:t>
            </a:r>
            <a:endParaRPr lang="tr-TR" sz="2000" dirty="0"/>
          </a:p>
        </p:txBody>
      </p:sp>
      <p:sp>
        <p:nvSpPr>
          <p:cNvPr id="5" name="İçerik Yer Tutucusu 2">
            <a:extLst>
              <a:ext uri="{FF2B5EF4-FFF2-40B4-BE49-F238E27FC236}">
                <a16:creationId xmlns:a16="http://schemas.microsoft.com/office/drawing/2014/main" id="{23DDB55C-6DF1-48A5-A955-155E61F6F888}"/>
              </a:ext>
            </a:extLst>
          </p:cNvPr>
          <p:cNvSpPr txBox="1">
            <a:spLocks/>
          </p:cNvSpPr>
          <p:nvPr/>
        </p:nvSpPr>
        <p:spPr>
          <a:xfrm>
            <a:off x="603121" y="3080473"/>
            <a:ext cx="4834880" cy="2848683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</a:pPr>
            <a:r>
              <a:rPr lang="tr-TR" sz="2400" u="sng" dirty="0">
                <a:ea typeface="Calibri" panose="020F0502020204030204" pitchFamily="34" charset="0"/>
                <a:cs typeface="Arial" panose="020B0604020202020204" pitchFamily="34" charset="0"/>
              </a:rPr>
              <a:t>Belirtiler:</a:t>
            </a:r>
          </a:p>
          <a:p>
            <a:pPr lvl="1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Güçsüzlük</a:t>
            </a:r>
          </a:p>
          <a:p>
            <a:pPr lvl="1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Baş dönmesi</a:t>
            </a:r>
          </a:p>
          <a:p>
            <a:pPr lvl="1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Bulantı</a:t>
            </a:r>
          </a:p>
          <a:p>
            <a:pPr lvl="1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Karın ağrısı</a:t>
            </a:r>
          </a:p>
          <a:p>
            <a:pPr lvl="1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Üşüme veya soğuk terleme hissi</a:t>
            </a:r>
          </a:p>
          <a:p>
            <a:pPr lvl="1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Bulanık görme ve/veya göz kararması</a:t>
            </a:r>
            <a:endParaRPr lang="tr-TR" sz="2000" dirty="0"/>
          </a:p>
        </p:txBody>
      </p:sp>
      <p:sp>
        <p:nvSpPr>
          <p:cNvPr id="6" name="İçerik Yer Tutucusu 2">
            <a:extLst>
              <a:ext uri="{FF2B5EF4-FFF2-40B4-BE49-F238E27FC236}">
                <a16:creationId xmlns:a16="http://schemas.microsoft.com/office/drawing/2014/main" id="{C5F70B84-F33B-4A70-8E3C-D784122A2D59}"/>
              </a:ext>
            </a:extLst>
          </p:cNvPr>
          <p:cNvSpPr txBox="1">
            <a:spLocks/>
          </p:cNvSpPr>
          <p:nvPr/>
        </p:nvSpPr>
        <p:spPr>
          <a:xfrm>
            <a:off x="601216" y="1608307"/>
            <a:ext cx="8105198" cy="138864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15000"/>
              </a:lnSpc>
            </a:pP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Tam bir bayılmanın olmadığı ancak bayılma öncesi ortaya çıkan tablo bayılma öncesi durum (</a:t>
            </a:r>
            <a:r>
              <a:rPr lang="tr-TR" sz="24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presenkop</a:t>
            </a: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- </a:t>
            </a:r>
            <a:r>
              <a:rPr lang="tr-TR" sz="24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bayılayazma</a:t>
            </a: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) olarak adlandırılır.</a:t>
            </a:r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38B85677-9419-4809-A771-1ABA8B98994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3" name="Resim 2">
            <a:extLst>
              <a:ext uri="{FF2B5EF4-FFF2-40B4-BE49-F238E27FC236}">
                <a16:creationId xmlns:a16="http://schemas.microsoft.com/office/drawing/2014/main" id="{AE4AD9D3-0E9C-82B8-62A7-5DEF0D055F6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370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ikdörtgen 4">
            <a:extLst>
              <a:ext uri="{FF2B5EF4-FFF2-40B4-BE49-F238E27FC236}">
                <a16:creationId xmlns:a16="http://schemas.microsoft.com/office/drawing/2014/main" id="{D171B1BB-8964-4771-9AD8-C765E643186D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7FA1EEF-6332-4689-8205-D232B6610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2204864"/>
            <a:ext cx="5224038" cy="3672408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Amaç; kalbe giden kan akımını arttırmaktır.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Hasta/yaralının bayılma öncesi durumda olduğundan emin olun.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tr-TR" sz="2400" dirty="0">
                <a:ea typeface="Calibri" panose="020F0502020204030204" pitchFamily="34" charset="0"/>
                <a:cs typeface="Arial" panose="020B0604020202020204" pitchFamily="34" charset="0"/>
              </a:rPr>
              <a:t>Çevreden </a:t>
            </a: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yaralanmaya neden olabilecek eşyaları uzaklaştırın.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Hasta/yaralı ayakta ise yardım ederek çömelmesini sağlayın.</a:t>
            </a:r>
            <a:endParaRPr lang="tr-TR" dirty="0"/>
          </a:p>
        </p:txBody>
      </p:sp>
      <p:sp>
        <p:nvSpPr>
          <p:cNvPr id="4" name="Başlık 1">
            <a:extLst>
              <a:ext uri="{FF2B5EF4-FFF2-40B4-BE49-F238E27FC236}">
                <a16:creationId xmlns:a16="http://schemas.microsoft.com/office/drawing/2014/main" id="{BACCECB2-9A2E-4F78-B2CF-F84CA09BE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571184" cy="1143000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Autofit/>
          </a:bodyPr>
          <a:lstStyle/>
          <a:p>
            <a:pPr algn="l"/>
            <a:r>
              <a:rPr lang="tr-TR" sz="3200" dirty="0">
                <a:effectLst/>
                <a:ea typeface="Calibri" panose="020F0502020204030204" pitchFamily="34" charset="0"/>
              </a:rPr>
              <a:t>Bayılma Öncesi Durum</a:t>
            </a:r>
            <a:br>
              <a:rPr lang="tr-TR" sz="3600" dirty="0">
                <a:effectLst/>
                <a:ea typeface="Calibri" panose="020F0502020204030204" pitchFamily="34" charset="0"/>
              </a:rPr>
            </a:br>
            <a:r>
              <a:rPr lang="tr-TR" sz="2400" i="1" dirty="0">
                <a:effectLst/>
                <a:ea typeface="Calibri" panose="020F0502020204030204" pitchFamily="34" charset="0"/>
              </a:rPr>
              <a:t>(</a:t>
            </a:r>
            <a:r>
              <a:rPr lang="tr-TR" sz="2400" i="1" dirty="0" err="1">
                <a:effectLst/>
                <a:ea typeface="Calibri" panose="020F0502020204030204" pitchFamily="34" charset="0"/>
              </a:rPr>
              <a:t>Presenkop</a:t>
            </a:r>
            <a:r>
              <a:rPr lang="tr-TR" sz="2400" i="1" dirty="0">
                <a:effectLst/>
                <a:ea typeface="Calibri" panose="020F0502020204030204" pitchFamily="34" charset="0"/>
              </a:rPr>
              <a:t> - </a:t>
            </a:r>
            <a:r>
              <a:rPr lang="tr-TR" sz="2400" i="1" dirty="0" err="1">
                <a:effectLst/>
                <a:ea typeface="Calibri" panose="020F0502020204030204" pitchFamily="34" charset="0"/>
              </a:rPr>
              <a:t>Bayılayazma</a:t>
            </a:r>
            <a:r>
              <a:rPr lang="tr-TR" sz="2400" i="1" dirty="0">
                <a:effectLst/>
                <a:ea typeface="Calibri" panose="020F0502020204030204" pitchFamily="34" charset="0"/>
              </a:rPr>
              <a:t>) – İlk Yardım</a:t>
            </a:r>
            <a:endParaRPr lang="tr-TR" sz="2400" i="1" dirty="0"/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8745A237-DA25-B141-887A-6E545334BB9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9390" y="2610318"/>
            <a:ext cx="3047248" cy="2285436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1060CA1B-37E5-4221-BFAC-8D371862400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85266C85-1A9F-3959-DD78-1E54C8BB9BF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7904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ikdörtgen 7">
            <a:extLst>
              <a:ext uri="{FF2B5EF4-FFF2-40B4-BE49-F238E27FC236}">
                <a16:creationId xmlns:a16="http://schemas.microsoft.com/office/drawing/2014/main" id="{8C943DE4-C7E2-44C3-A842-E3E072AC8B8C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7FA1EEF-6332-4689-8205-D232B6610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60" y="1895779"/>
            <a:ext cx="4574201" cy="3742275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just"/>
            <a:r>
              <a:rPr lang="tr-TR" sz="2400" dirty="0">
                <a:effectLst/>
                <a:ea typeface="Calibri" panose="020F0502020204030204" pitchFamily="34" charset="0"/>
              </a:rPr>
              <a:t>Ayaklarını birbiri üzerine çapraz konuma getirmesini sağlayın.</a:t>
            </a:r>
          </a:p>
          <a:p>
            <a:pPr algn="just"/>
            <a:endParaRPr lang="tr-TR" sz="2400" dirty="0">
              <a:ea typeface="Calibri" panose="020F0502020204030204" pitchFamily="34" charset="0"/>
            </a:endParaRPr>
          </a:p>
          <a:p>
            <a:pPr algn="just"/>
            <a:endParaRPr lang="tr-TR" sz="2400" dirty="0">
              <a:effectLst/>
              <a:ea typeface="Calibri" panose="020F0502020204030204" pitchFamily="34" charset="0"/>
            </a:endParaRPr>
          </a:p>
          <a:p>
            <a:pPr algn="just"/>
            <a:endParaRPr lang="tr-TR" sz="2400" dirty="0">
              <a:effectLst/>
              <a:ea typeface="Calibri" panose="020F0502020204030204" pitchFamily="34" charset="0"/>
            </a:endParaRPr>
          </a:p>
          <a:p>
            <a:pPr algn="just"/>
            <a:r>
              <a:rPr lang="tr-TR" sz="2400" dirty="0">
                <a:effectLst/>
                <a:ea typeface="Calibri" panose="020F0502020204030204" pitchFamily="34" charset="0"/>
              </a:rPr>
              <a:t>Hasta/yaralının iki elini birbirine kenetlemesini ve kollarını çekmesini söyleyin.</a:t>
            </a:r>
          </a:p>
        </p:txBody>
      </p:sp>
      <p:sp>
        <p:nvSpPr>
          <p:cNvPr id="4" name="Başlık 1">
            <a:extLst>
              <a:ext uri="{FF2B5EF4-FFF2-40B4-BE49-F238E27FC236}">
                <a16:creationId xmlns:a16="http://schemas.microsoft.com/office/drawing/2014/main" id="{BACCECB2-9A2E-4F78-B2CF-F84CA09BE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571184" cy="1143000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Autofit/>
          </a:bodyPr>
          <a:lstStyle/>
          <a:p>
            <a:pPr algn="l"/>
            <a:r>
              <a:rPr lang="tr-TR" sz="3200" dirty="0">
                <a:effectLst/>
                <a:ea typeface="Calibri" panose="020F0502020204030204" pitchFamily="34" charset="0"/>
              </a:rPr>
              <a:t>Bayılma Öncesi Durum</a:t>
            </a:r>
            <a:br>
              <a:rPr lang="tr-TR" sz="3600" dirty="0">
                <a:effectLst/>
                <a:ea typeface="Calibri" panose="020F0502020204030204" pitchFamily="34" charset="0"/>
              </a:rPr>
            </a:br>
            <a:r>
              <a:rPr lang="tr-TR" sz="2400" i="1" dirty="0">
                <a:effectLst/>
                <a:ea typeface="Calibri" panose="020F0502020204030204" pitchFamily="34" charset="0"/>
              </a:rPr>
              <a:t>(</a:t>
            </a:r>
            <a:r>
              <a:rPr lang="tr-TR" sz="2400" i="1" dirty="0" err="1">
                <a:effectLst/>
                <a:ea typeface="Calibri" panose="020F0502020204030204" pitchFamily="34" charset="0"/>
              </a:rPr>
              <a:t>Presenkop</a:t>
            </a:r>
            <a:r>
              <a:rPr lang="tr-TR" sz="2400" i="1" dirty="0">
                <a:effectLst/>
                <a:ea typeface="Calibri" panose="020F0502020204030204" pitchFamily="34" charset="0"/>
              </a:rPr>
              <a:t> - </a:t>
            </a:r>
            <a:r>
              <a:rPr lang="tr-TR" sz="2400" i="1" dirty="0" err="1">
                <a:effectLst/>
                <a:ea typeface="Calibri" panose="020F0502020204030204" pitchFamily="34" charset="0"/>
              </a:rPr>
              <a:t>Bayılayazma</a:t>
            </a:r>
            <a:r>
              <a:rPr lang="tr-TR" sz="2400" i="1" dirty="0">
                <a:effectLst/>
                <a:ea typeface="Calibri" panose="020F0502020204030204" pitchFamily="34" charset="0"/>
              </a:rPr>
              <a:t>) – İlk Yardım</a:t>
            </a:r>
            <a:endParaRPr lang="tr-TR" sz="2400" i="1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97973688-DAD5-AE40-B845-D74D253F285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7571" y="1843436"/>
            <a:ext cx="2764869" cy="2073652"/>
          </a:xfrm>
          <a:prstGeom prst="rect">
            <a:avLst/>
          </a:prstGeom>
        </p:spPr>
      </p:pic>
      <p:pic>
        <p:nvPicPr>
          <p:cNvPr id="13" name="Resim 12">
            <a:extLst>
              <a:ext uri="{FF2B5EF4-FFF2-40B4-BE49-F238E27FC236}">
                <a16:creationId xmlns:a16="http://schemas.microsoft.com/office/drawing/2014/main" id="{B6227206-1426-A944-B712-470E7CC411B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714" y="4342886"/>
            <a:ext cx="2746725" cy="2060044"/>
          </a:xfrm>
          <a:prstGeom prst="rect">
            <a:avLst/>
          </a:prstGeom>
        </p:spPr>
      </p:pic>
      <p:pic>
        <p:nvPicPr>
          <p:cNvPr id="9" name="Resim 8">
            <a:extLst>
              <a:ext uri="{FF2B5EF4-FFF2-40B4-BE49-F238E27FC236}">
                <a16:creationId xmlns:a16="http://schemas.microsoft.com/office/drawing/2014/main" id="{5F9D0920-F581-40CC-9DAD-956BF668C13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EF6DCBD4-BB93-2A05-F478-E5FB0ED8D8B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7628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ikdörtgen 7">
            <a:extLst>
              <a:ext uri="{FF2B5EF4-FFF2-40B4-BE49-F238E27FC236}">
                <a16:creationId xmlns:a16="http://schemas.microsoft.com/office/drawing/2014/main" id="{01B6907F-ED80-4AC4-98B8-35BB69D2436B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7FA1EEF-6332-4689-8205-D232B6610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288" y="2492896"/>
            <a:ext cx="4574201" cy="3742275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just"/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Yumruklarını sıkmasını söyleyin.</a:t>
            </a:r>
          </a:p>
          <a:p>
            <a:pPr algn="just"/>
            <a:endParaRPr lang="tr-TR" sz="2400" dirty="0"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tr-TR" sz="2400" dirty="0"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/>
            <a:endParaRPr lang="tr-TR" sz="2400" dirty="0"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/>
            <a:endParaRPr lang="tr-TR" sz="24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/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Boynunu öne eğmesini ve çenesini göğsüne değdirmeye çalışmasını sağlayın.</a:t>
            </a:r>
          </a:p>
        </p:txBody>
      </p:sp>
      <p:sp>
        <p:nvSpPr>
          <p:cNvPr id="4" name="Başlık 1">
            <a:extLst>
              <a:ext uri="{FF2B5EF4-FFF2-40B4-BE49-F238E27FC236}">
                <a16:creationId xmlns:a16="http://schemas.microsoft.com/office/drawing/2014/main" id="{BACCECB2-9A2E-4F78-B2CF-F84CA09BE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571184" cy="1143000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Autofit/>
          </a:bodyPr>
          <a:lstStyle/>
          <a:p>
            <a:pPr algn="l"/>
            <a:r>
              <a:rPr lang="tr-TR" sz="3200" dirty="0">
                <a:effectLst/>
                <a:ea typeface="Calibri" panose="020F0502020204030204" pitchFamily="34" charset="0"/>
              </a:rPr>
              <a:t>Bayılma Öncesi Durum</a:t>
            </a:r>
            <a:br>
              <a:rPr lang="tr-TR" sz="3600" dirty="0">
                <a:effectLst/>
                <a:ea typeface="Calibri" panose="020F0502020204030204" pitchFamily="34" charset="0"/>
              </a:rPr>
            </a:br>
            <a:r>
              <a:rPr lang="tr-TR" sz="2400" i="1" dirty="0">
                <a:effectLst/>
                <a:ea typeface="Calibri" panose="020F0502020204030204" pitchFamily="34" charset="0"/>
              </a:rPr>
              <a:t>(</a:t>
            </a:r>
            <a:r>
              <a:rPr lang="tr-TR" sz="2400" i="1" dirty="0" err="1">
                <a:effectLst/>
                <a:ea typeface="Calibri" panose="020F0502020204030204" pitchFamily="34" charset="0"/>
              </a:rPr>
              <a:t>Presenkop</a:t>
            </a:r>
            <a:r>
              <a:rPr lang="tr-TR" sz="2400" i="1" dirty="0">
                <a:effectLst/>
                <a:ea typeface="Calibri" panose="020F0502020204030204" pitchFamily="34" charset="0"/>
              </a:rPr>
              <a:t> - </a:t>
            </a:r>
            <a:r>
              <a:rPr lang="tr-TR" sz="2400" i="1" dirty="0" err="1">
                <a:effectLst/>
                <a:ea typeface="Calibri" panose="020F0502020204030204" pitchFamily="34" charset="0"/>
              </a:rPr>
              <a:t>Bayılayazma</a:t>
            </a:r>
            <a:r>
              <a:rPr lang="tr-TR" sz="2400" i="1" dirty="0">
                <a:effectLst/>
                <a:ea typeface="Calibri" panose="020F0502020204030204" pitchFamily="34" charset="0"/>
              </a:rPr>
              <a:t>) – İlk Yardım</a:t>
            </a:r>
            <a:endParaRPr lang="tr-TR" sz="2400" i="1" dirty="0"/>
          </a:p>
        </p:txBody>
      </p:sp>
      <p:pic>
        <p:nvPicPr>
          <p:cNvPr id="11" name="Resim 10">
            <a:extLst>
              <a:ext uri="{FF2B5EF4-FFF2-40B4-BE49-F238E27FC236}">
                <a16:creationId xmlns:a16="http://schemas.microsoft.com/office/drawing/2014/main" id="{7EB09007-0D41-544F-95AF-14E5994B8F4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4726" y="1951445"/>
            <a:ext cx="2523119" cy="1892339"/>
          </a:xfrm>
          <a:prstGeom prst="rect">
            <a:avLst/>
          </a:prstGeom>
        </p:spPr>
      </p:pic>
      <p:pic>
        <p:nvPicPr>
          <p:cNvPr id="15" name="Resim 14">
            <a:extLst>
              <a:ext uri="{FF2B5EF4-FFF2-40B4-BE49-F238E27FC236}">
                <a16:creationId xmlns:a16="http://schemas.microsoft.com/office/drawing/2014/main" id="{D401DCF2-307F-734E-99BD-CBD335BBA6F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9731" y="4509120"/>
            <a:ext cx="2523119" cy="1892339"/>
          </a:xfrm>
          <a:prstGeom prst="rect">
            <a:avLst/>
          </a:prstGeom>
        </p:spPr>
      </p:pic>
      <p:pic>
        <p:nvPicPr>
          <p:cNvPr id="9" name="Resim 8">
            <a:extLst>
              <a:ext uri="{FF2B5EF4-FFF2-40B4-BE49-F238E27FC236}">
                <a16:creationId xmlns:a16="http://schemas.microsoft.com/office/drawing/2014/main" id="{9261583C-B641-4B65-9721-68A2B7C0463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168E5C3C-29AE-2281-1B3E-F90BF9A6F6A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467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ikdörtgen 5">
            <a:extLst>
              <a:ext uri="{FF2B5EF4-FFF2-40B4-BE49-F238E27FC236}">
                <a16:creationId xmlns:a16="http://schemas.microsoft.com/office/drawing/2014/main" id="{E769B42C-FE67-4A7C-ACD2-26E51062B6FA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7FA1EEF-6332-4689-8205-D232B6610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568" y="2204864"/>
            <a:ext cx="4464496" cy="3357221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just"/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Hasta/yaralıda bulgular düzelmez veya tam bilinç kaybı gelişirse kurtarma pozisyonuna (iyileşme, derlenme) getirin, </a:t>
            </a:r>
            <a:r>
              <a:rPr lang="tr-TR" sz="24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112 acil yardım numarasını arayın.</a:t>
            </a:r>
            <a:endParaRPr lang="tr-TR" sz="24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tr-TR" sz="24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Yaşamsal bulgular yoksa; 112 acil yardım numarasını arayın ve Temel Yaşam Desteğine başlayın.</a:t>
            </a:r>
            <a:endParaRPr lang="tr-TR" sz="2400" dirty="0">
              <a:effectLst/>
              <a:ea typeface="Calibri" panose="020F0502020204030204" pitchFamily="34" charset="0"/>
            </a:endParaRPr>
          </a:p>
        </p:txBody>
      </p:sp>
      <p:sp>
        <p:nvSpPr>
          <p:cNvPr id="4" name="Başlık 1">
            <a:extLst>
              <a:ext uri="{FF2B5EF4-FFF2-40B4-BE49-F238E27FC236}">
                <a16:creationId xmlns:a16="http://schemas.microsoft.com/office/drawing/2014/main" id="{BACCECB2-9A2E-4F78-B2CF-F84CA09BE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571184" cy="1143000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Autofit/>
          </a:bodyPr>
          <a:lstStyle/>
          <a:p>
            <a:pPr algn="l"/>
            <a:r>
              <a:rPr lang="tr-TR" sz="3200" dirty="0">
                <a:effectLst/>
                <a:ea typeface="Calibri" panose="020F0502020204030204" pitchFamily="34" charset="0"/>
              </a:rPr>
              <a:t>Bayılma Öncesi Durum</a:t>
            </a:r>
            <a:br>
              <a:rPr lang="tr-TR" sz="3600" dirty="0">
                <a:effectLst/>
                <a:ea typeface="Calibri" panose="020F0502020204030204" pitchFamily="34" charset="0"/>
              </a:rPr>
            </a:br>
            <a:r>
              <a:rPr lang="tr-TR" sz="2400" i="1" dirty="0">
                <a:effectLst/>
                <a:ea typeface="Calibri" panose="020F0502020204030204" pitchFamily="34" charset="0"/>
              </a:rPr>
              <a:t>(</a:t>
            </a:r>
            <a:r>
              <a:rPr lang="tr-TR" sz="2400" i="1" dirty="0" err="1">
                <a:effectLst/>
                <a:ea typeface="Calibri" panose="020F0502020204030204" pitchFamily="34" charset="0"/>
              </a:rPr>
              <a:t>Presenkop</a:t>
            </a:r>
            <a:r>
              <a:rPr lang="tr-TR" sz="2400" i="1" dirty="0">
                <a:effectLst/>
                <a:ea typeface="Calibri" panose="020F0502020204030204" pitchFamily="34" charset="0"/>
              </a:rPr>
              <a:t> - </a:t>
            </a:r>
            <a:r>
              <a:rPr lang="tr-TR" sz="2400" i="1" dirty="0" err="1">
                <a:effectLst/>
                <a:ea typeface="Calibri" panose="020F0502020204030204" pitchFamily="34" charset="0"/>
              </a:rPr>
              <a:t>Bayılayazma</a:t>
            </a:r>
            <a:r>
              <a:rPr lang="tr-TR" sz="2400" i="1" dirty="0">
                <a:effectLst/>
                <a:ea typeface="Calibri" panose="020F0502020204030204" pitchFamily="34" charset="0"/>
              </a:rPr>
              <a:t>) – İlk Yardım</a:t>
            </a:r>
            <a:endParaRPr lang="tr-TR" sz="2400" i="1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1AE54484-BF8F-434E-B620-A3AEE356C9E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908" y="2966222"/>
            <a:ext cx="2778524" cy="2083893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5E6026DD-3CC3-462A-9E10-316A2D76BE9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114DA621-F696-B840-D9A7-05DEA6F9208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0531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ikdörtgen 4">
            <a:extLst>
              <a:ext uri="{FF2B5EF4-FFF2-40B4-BE49-F238E27FC236}">
                <a16:creationId xmlns:a16="http://schemas.microsoft.com/office/drawing/2014/main" id="{43E031DE-CB4A-4648-84F4-619DF7A949DF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291A7B9A-88D6-4A0A-A9C4-7B4BAE7B4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3754760" cy="1143000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İnme (Felç)</a:t>
            </a:r>
            <a:endParaRPr lang="tr-TR" sz="32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6B4989F-F1F6-4D4F-B11C-7A72DD866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552" y="1700808"/>
            <a:ext cx="4608512" cy="4536504"/>
          </a:xfrm>
        </p:spPr>
        <p:txBody>
          <a:bodyPr>
            <a:normAutofit/>
          </a:bodyPr>
          <a:lstStyle/>
          <a:p>
            <a:pPr algn="just"/>
            <a:r>
              <a:rPr lang="tr-TR" sz="24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İnme beyindeki bir damarın aniden tıkanması ya da kanamasına bağlı olarak meydana gelir.</a:t>
            </a:r>
          </a:p>
          <a:p>
            <a:pPr marL="0" indent="0" algn="just">
              <a:buNone/>
            </a:pPr>
            <a:endParaRPr lang="tr-TR" sz="2400" dirty="0">
              <a:solidFill>
                <a:srgbClr val="000000"/>
              </a:solidFill>
              <a:ea typeface="Calibri" panose="020F0502020204030204" pitchFamily="34" charset="0"/>
            </a:endParaRPr>
          </a:p>
          <a:p>
            <a:pPr algn="just"/>
            <a:r>
              <a:rPr lang="tr-TR" sz="24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Bu durum </a:t>
            </a:r>
            <a:r>
              <a:rPr lang="tr-TR" sz="2400" dirty="0">
                <a:effectLst/>
                <a:ea typeface="Calibri" panose="020F0502020204030204" pitchFamily="34" charset="0"/>
              </a:rPr>
              <a:t>hasta/yaralının</a:t>
            </a:r>
            <a:r>
              <a:rPr lang="tr-TR" sz="24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 beynindeki etkilenen bölgenin yerine göre vücudunun bir kısmını hareket ettirememesi, konuşamaması ve anlamaması gibi durumlara yol açar. </a:t>
            </a:r>
            <a:endParaRPr lang="tr-TR" sz="2400" dirty="0"/>
          </a:p>
        </p:txBody>
      </p:sp>
      <p:pic>
        <p:nvPicPr>
          <p:cNvPr id="7" name="Resim 6">
            <a:extLst>
              <a:ext uri="{FF2B5EF4-FFF2-40B4-BE49-F238E27FC236}">
                <a16:creationId xmlns:a16="http://schemas.microsoft.com/office/drawing/2014/main" id="{49A345B2-5044-0E40-A4ED-64BCE5E9DB8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096" y="2492896"/>
            <a:ext cx="3413748" cy="2560311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6C7EA471-33AE-46B2-94AA-3193683E2B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5F4ADD67-C297-720A-0D76-7FBABF31060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056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4D3C52D7-A351-47A9-B2A6-C9833BCEC697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10CD2519-3D2D-458B-9CD9-71E725E1D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1784"/>
            <a:ext cx="7499176" cy="1143000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İnme (Felç</a:t>
            </a:r>
            <a:r>
              <a:rPr lang="tr-TR" sz="36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)</a:t>
            </a:r>
            <a:br>
              <a:rPr lang="tr-TR" sz="44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</a:br>
            <a:r>
              <a:rPr lang="tr-TR" sz="2400" i="1" dirty="0">
                <a:solidFill>
                  <a:srgbClr val="000000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tr-TR" sz="2400" i="1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elirti Ve Bulguları</a:t>
            </a:r>
            <a:endParaRPr lang="tr-TR" sz="3100" i="1" dirty="0">
              <a:cs typeface="Calibri" panose="020F0502020204030204" pitchFamily="34" charset="0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AE0CE76-8325-402F-BAA6-EA0749A63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4440" y="2276873"/>
            <a:ext cx="6995120" cy="2952328"/>
          </a:xfrm>
        </p:spPr>
        <p:txBody>
          <a:bodyPr>
            <a:normAutofit/>
          </a:bodyPr>
          <a:lstStyle/>
          <a:p>
            <a:r>
              <a:rPr lang="tr-TR" sz="2400" dirty="0">
                <a:solidFill>
                  <a:srgbClr val="000000"/>
                </a:solidFill>
                <a:ea typeface="Times New Roman" panose="02020603050405020304" pitchFamily="18" charset="0"/>
              </a:rPr>
              <a:t>A</a:t>
            </a: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niden ortaya çıkan uyuşma ve/veya kuvvet kaybı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Görmede bulanıklık, kayıp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Konuşmada zorlanma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Ani gelişen bilinç kaybı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Aniden başlayan şiddetli baş ağrısı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Baş dönmesi ve düşme</a:t>
            </a:r>
            <a:endParaRPr lang="tr-TR" sz="2400" dirty="0">
              <a:effectLst/>
              <a:ea typeface="Times New Roman" panose="02020603050405020304" pitchFamily="18" charset="0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BD9A20F4-6E49-4585-8F66-F4E7883C4C4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5F0DA43B-4A0F-E462-FEB3-42F0029132F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9044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6">
            <a:extLst>
              <a:ext uri="{FF2B5EF4-FFF2-40B4-BE49-F238E27FC236}">
                <a16:creationId xmlns:a16="http://schemas.microsoft.com/office/drawing/2014/main" id="{B1DE4E86-7D20-4BED-83BF-423ED77BC778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10CD2519-3D2D-458B-9CD9-71E725E1D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260" y="286605"/>
            <a:ext cx="7499176" cy="1143000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İnme (Felç)</a:t>
            </a:r>
            <a:br>
              <a:rPr lang="tr-TR" sz="40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</a:br>
            <a:r>
              <a:rPr lang="tr-TR" sz="2400" i="1" dirty="0">
                <a:solidFill>
                  <a:srgbClr val="000000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Nasıl Anlaşılır?</a:t>
            </a:r>
            <a:endParaRPr lang="tr-TR" sz="2800" i="1" dirty="0">
              <a:cs typeface="Calibri" panose="020F0502020204030204" pitchFamily="34" charset="0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AE0CE76-8325-402F-BAA6-EA0749A63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576" y="3911593"/>
            <a:ext cx="7840000" cy="2045307"/>
          </a:xfrm>
        </p:spPr>
        <p:txBody>
          <a:bodyPr>
            <a:noAutofit/>
          </a:bodyPr>
          <a:lstStyle/>
          <a:p>
            <a:pPr algn="just"/>
            <a:r>
              <a:rPr lang="tr-TR" sz="24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FAST</a:t>
            </a: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tr-TR" sz="24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yaklaşımı: </a:t>
            </a: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İnme (felç) geçirdiği düşünülen kişiden üç basit komutu yerine getirmesi istenir.</a:t>
            </a:r>
          </a:p>
          <a:p>
            <a:pPr algn="just"/>
            <a:r>
              <a:rPr lang="tr-TR" sz="20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Komut 1- F (</a:t>
            </a:r>
            <a:r>
              <a:rPr lang="tr-TR" sz="2000" b="1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Face</a:t>
            </a:r>
            <a:r>
              <a:rPr lang="tr-TR" sz="20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-Yüz): </a:t>
            </a:r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Yüzdeki simetrinin bozulması</a:t>
            </a:r>
          </a:p>
          <a:p>
            <a:pPr lvl="1" algn="just"/>
            <a:r>
              <a:rPr lang="tr-TR" sz="1800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Değerlendirme yaparken hastanın gülümsemesini ya da dişlerini göstermesini isteyin. </a:t>
            </a:r>
            <a:r>
              <a:rPr lang="tr-TR" sz="1800" b="1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Ağzın bir köşesinde eğilme var mı?</a:t>
            </a:r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60758C9E-213A-E14C-8B46-42F8B120810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9117" y="1622119"/>
            <a:ext cx="2807993" cy="2105994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59632" y="1622118"/>
            <a:ext cx="2807992" cy="21059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Resim 7">
            <a:extLst>
              <a:ext uri="{FF2B5EF4-FFF2-40B4-BE49-F238E27FC236}">
                <a16:creationId xmlns:a16="http://schemas.microsoft.com/office/drawing/2014/main" id="{ADACBC57-6759-4141-BD44-2EF3C4905EA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AC416E0A-72DA-BF0F-416C-F5667DE5326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8481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ikdörtgen 5">
            <a:extLst>
              <a:ext uri="{FF2B5EF4-FFF2-40B4-BE49-F238E27FC236}">
                <a16:creationId xmlns:a16="http://schemas.microsoft.com/office/drawing/2014/main" id="{615512FF-9574-434C-806B-E22641620D01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10CD2519-3D2D-458B-9CD9-71E725E1D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291729"/>
            <a:ext cx="7499176" cy="1143000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İnme (Felç)</a:t>
            </a:r>
            <a:br>
              <a:rPr lang="tr-TR" sz="40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</a:br>
            <a:r>
              <a:rPr lang="tr-TR" sz="2400" i="1" dirty="0">
                <a:solidFill>
                  <a:srgbClr val="000000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Nasıl Anlaşılır?</a:t>
            </a:r>
            <a:endParaRPr lang="tr-TR" sz="3100" i="1" dirty="0">
              <a:cs typeface="Calibri" panose="020F0502020204030204" pitchFamily="34" charset="0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AE0CE76-8325-402F-BAA6-EA0749A63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056" y="4005064"/>
            <a:ext cx="8101408" cy="2088232"/>
          </a:xfrm>
        </p:spPr>
        <p:txBody>
          <a:bodyPr>
            <a:noAutofit/>
          </a:bodyPr>
          <a:lstStyle/>
          <a:p>
            <a:pPr algn="just"/>
            <a:r>
              <a:rPr lang="tr-TR" sz="20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Komut 2- A (</a:t>
            </a:r>
            <a:r>
              <a:rPr lang="tr-TR" sz="2000" b="1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Arm</a:t>
            </a:r>
            <a:r>
              <a:rPr lang="tr-TR" sz="20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-Kol): </a:t>
            </a:r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Kol hareketlerinin değerlendirilmesi</a:t>
            </a:r>
          </a:p>
          <a:p>
            <a:pPr lvl="1" algn="just"/>
            <a:r>
              <a:rPr lang="tr-TR" sz="1800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Bunun için hastanın her iki kolunu aynı anda kaldırmasını isteyin. </a:t>
            </a:r>
            <a:r>
              <a:rPr lang="tr-TR" sz="1800" b="1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Kollardan birisinde düşme ya da hareket ettirememe var mı?</a:t>
            </a:r>
          </a:p>
          <a:p>
            <a:pPr algn="just"/>
            <a:r>
              <a:rPr lang="tr-TR" sz="20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Komut 3- S (Speech-Konuşma): </a:t>
            </a:r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Konuşmanın değerlendirilmesi</a:t>
            </a:r>
          </a:p>
          <a:p>
            <a:pPr lvl="1" algn="just"/>
            <a:r>
              <a:rPr lang="tr-TR" sz="1800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Bunun için hastanın tekrarlaması için basit bir cümle söyleyin. </a:t>
            </a:r>
            <a:r>
              <a:rPr lang="tr-TR" sz="1800" b="1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Kelimeleri söylerken sorun yaşıyor veya hiç konuşamıyor mu?</a:t>
            </a: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80E9CA43-8534-E341-9A56-F0284AFFD6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1628800"/>
            <a:ext cx="2649823" cy="1987366"/>
          </a:xfrm>
          <a:prstGeom prst="rect">
            <a:avLst/>
          </a:prstGeom>
        </p:spPr>
      </p:pic>
      <p:pic>
        <p:nvPicPr>
          <p:cNvPr id="12" name="Resim 11">
            <a:extLst>
              <a:ext uri="{FF2B5EF4-FFF2-40B4-BE49-F238E27FC236}">
                <a16:creationId xmlns:a16="http://schemas.microsoft.com/office/drawing/2014/main" id="{0D0C1674-34C2-F84E-BFD6-F63BD4DE091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628800"/>
            <a:ext cx="2649821" cy="1987366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68D6A0E4-6179-45EF-ADA4-F0368BD9E11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1B12117F-0091-AF3D-65AA-9FEBB8EF368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972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396A59E0-FF1D-4F69-9321-180893FA68A8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57200" y="332656"/>
            <a:ext cx="4186808" cy="706090"/>
          </a:xfrm>
        </p:spPr>
        <p:txBody>
          <a:bodyPr>
            <a:normAutofit/>
          </a:bodyPr>
          <a:lstStyle/>
          <a:p>
            <a:pPr algn="l"/>
            <a:r>
              <a:rPr lang="tr-TR" sz="3200" dirty="0"/>
              <a:t>Sunum Planı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40117" y="1775812"/>
            <a:ext cx="7272808" cy="5040560"/>
          </a:xfrm>
          <a:noFill/>
          <a:ln>
            <a:solidFill>
              <a:schemeClr val="bg1"/>
            </a:solidFill>
          </a:ln>
        </p:spPr>
        <p:txBody>
          <a:bodyPr>
            <a:normAutofit lnSpcReduction="10000"/>
          </a:bodyPr>
          <a:lstStyle/>
          <a:p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Tanımlar</a:t>
            </a:r>
          </a:p>
          <a:p>
            <a:r>
              <a:rPr lang="tr-TR" sz="2400" dirty="0">
                <a:effectLst/>
                <a:ea typeface="Times New Roman" panose="02020603050405020304" pitchFamily="18" charset="0"/>
              </a:rPr>
              <a:t>Bilinç</a:t>
            </a:r>
          </a:p>
          <a:p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Bayılma (</a:t>
            </a:r>
            <a:r>
              <a:rPr lang="tr-TR" sz="24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Senkop</a:t>
            </a: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)</a:t>
            </a:r>
            <a:endParaRPr lang="tr-TR" sz="2400" dirty="0">
              <a:ea typeface="Times New Roman" panose="02020603050405020304" pitchFamily="18" charset="0"/>
            </a:endParaRPr>
          </a:p>
          <a:p>
            <a:r>
              <a:rPr lang="tr-TR" sz="2400" dirty="0"/>
              <a:t>Bayılma öncesi durum (</a:t>
            </a:r>
            <a:r>
              <a:rPr lang="tr-TR" sz="2400" dirty="0" err="1"/>
              <a:t>Presenkop</a:t>
            </a:r>
            <a:r>
              <a:rPr lang="tr-TR" sz="2400" dirty="0"/>
              <a:t>)         </a:t>
            </a:r>
          </a:p>
          <a:p>
            <a:r>
              <a:rPr lang="tr-TR" sz="2400" dirty="0">
                <a:ea typeface="Times New Roman" panose="02020603050405020304" pitchFamily="18" charset="0"/>
              </a:rPr>
              <a:t>İnme (Felç)</a:t>
            </a:r>
          </a:p>
          <a:p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Sara (Epilepsi) nöbeti</a:t>
            </a:r>
            <a:endParaRPr lang="tr-TR" sz="2400" dirty="0">
              <a:ea typeface="Times New Roman" panose="02020603050405020304" pitchFamily="18" charset="0"/>
            </a:endParaRPr>
          </a:p>
          <a:p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Çocukluk çağı (ateşe bağlı) nöbet</a:t>
            </a:r>
            <a:endParaRPr lang="tr-TR" sz="2400" dirty="0">
              <a:ea typeface="Times New Roman" panose="02020603050405020304" pitchFamily="18" charset="0"/>
            </a:endParaRPr>
          </a:p>
          <a:p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Şeker hastalığı ve şeker hastalığına bağlı acil durumlar</a:t>
            </a:r>
            <a:endParaRPr lang="tr-TR" sz="2400" dirty="0">
              <a:ea typeface="Times New Roman" panose="02020603050405020304" pitchFamily="18" charset="0"/>
            </a:endParaRPr>
          </a:p>
          <a:p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Alerji ve şiddetli alerji (anafilaksi)</a:t>
            </a:r>
            <a:endParaRPr lang="tr-TR" sz="2400" dirty="0">
              <a:ea typeface="Times New Roman" panose="02020603050405020304" pitchFamily="18" charset="0"/>
            </a:endParaRPr>
          </a:p>
          <a:p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Nefes darlığı</a:t>
            </a:r>
            <a:endParaRPr lang="tr-TR" sz="2400" dirty="0">
              <a:ea typeface="Times New Roman" panose="02020603050405020304" pitchFamily="18" charset="0"/>
            </a:endParaRPr>
          </a:p>
          <a:p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Çok hızlı nefes alıp veren hasta</a:t>
            </a:r>
            <a:endParaRPr lang="tr-TR" sz="2400" dirty="0">
              <a:ea typeface="Times New Roman" panose="02020603050405020304" pitchFamily="18" charset="0"/>
            </a:endParaRPr>
          </a:p>
          <a:p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Vücut sıvı dengesindeki bozukluk</a:t>
            </a:r>
            <a:endParaRPr lang="tr-TR" sz="2400" dirty="0">
              <a:effectLst/>
              <a:ea typeface="Times New Roman" panose="02020603050405020304" pitchFamily="18" charset="0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EBF0DBBA-81A2-4157-9141-87E377F4B1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A3BB534D-FD35-F776-49C1-E49058D80B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5929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45584F72-2FB5-46A6-97AE-4A105151023F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10CD2519-3D2D-458B-9CD9-71E725E1D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1784"/>
            <a:ext cx="7499176" cy="1143000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İnme (Felç)</a:t>
            </a:r>
            <a:br>
              <a:rPr lang="tr-TR" sz="44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</a:br>
            <a:r>
              <a:rPr lang="tr-TR" sz="2400" i="1" dirty="0">
                <a:solidFill>
                  <a:srgbClr val="000000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Nasıl Anlaşılır?</a:t>
            </a:r>
            <a:endParaRPr lang="tr-TR" sz="3100" i="1" dirty="0">
              <a:cs typeface="Calibri" panose="020F0502020204030204" pitchFamily="34" charset="0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AE0CE76-8325-402F-BAA6-EA0749A63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552" y="2132856"/>
            <a:ext cx="8291264" cy="3456384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115000"/>
              </a:lnSpc>
              <a:buNone/>
            </a:pPr>
            <a:r>
              <a:rPr lang="tr-TR" sz="24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!!!</a:t>
            </a: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H</a:t>
            </a:r>
            <a:r>
              <a:rPr lang="tr-TR" sz="2400" dirty="0">
                <a:effectLst/>
                <a:ea typeface="Times New Roman" panose="02020603050405020304" pitchFamily="18" charset="0"/>
              </a:rPr>
              <a:t>asta/yaralı </a:t>
            </a: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komutlardan herhangi birini yapmakta zorlanıyorsa inme (felç) olarak kabul edin ve bir sağlık kuruluşuna nakledilmesini sağlayın.</a:t>
            </a:r>
          </a:p>
          <a:p>
            <a:pPr marL="0" indent="0" algn="just">
              <a:lnSpc>
                <a:spcPct val="115000"/>
              </a:lnSpc>
              <a:buNone/>
            </a:pP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</a:pPr>
            <a:r>
              <a:rPr lang="tr-TR" sz="24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 (Transfer-Nakil):</a:t>
            </a: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İnme geçiren hasta/yaralının zaman kaybetmeksizin bir sağlık kuruluşuna nakledilmesine karşılık gelir. Bunun için ilk yardımcının 112 acil yardım numarasını araması ya da aranmasını sağlaması gereklidir.</a:t>
            </a:r>
          </a:p>
          <a:p>
            <a:pPr marL="457200" lvl="1" indent="0" algn="just">
              <a:lnSpc>
                <a:spcPct val="115000"/>
              </a:lnSpc>
              <a:buNone/>
            </a:pPr>
            <a:endParaRPr lang="tr-TR" sz="2000" dirty="0">
              <a:effectLst/>
              <a:ea typeface="Times New Roman" panose="02020603050405020304" pitchFamily="18" charset="0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3BF6AF7B-B86F-4948-BE83-1569443531A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39E0F242-EDED-F1E3-876B-ECFF13F7639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2896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FA1BE202-DB61-46D1-B72E-FFF9117FC983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4DF9EA04-D7AE-4F34-BDE9-FACD070C1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4402832" cy="1143000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İnme (Felç)</a:t>
            </a:r>
            <a:br>
              <a:rPr lang="tr-TR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</a:br>
            <a:r>
              <a:rPr lang="tr-TR" sz="2400" i="1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İnmede İlk Yardım</a:t>
            </a:r>
            <a:endParaRPr lang="tr-TR" sz="3100" i="1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EC06718-F9ED-4B0D-B24E-9C5663BF9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544" y="1772816"/>
            <a:ext cx="7926052" cy="4312638"/>
          </a:xfrm>
        </p:spPr>
        <p:txBody>
          <a:bodyPr>
            <a:normAutofit lnSpcReduction="10000"/>
          </a:bodyPr>
          <a:lstStyle/>
          <a:p>
            <a:pPr algn="just"/>
            <a:r>
              <a:rPr lang="tr-TR" sz="2400" dirty="0">
                <a:solidFill>
                  <a:srgbClr val="000000"/>
                </a:solidFill>
                <a:ea typeface="Times New Roman" panose="02020603050405020304" pitchFamily="18" charset="0"/>
              </a:rPr>
              <a:t>Hasta/yaralının bilincinin açık olup olmadığını ve rahat nefes alıp verdiğini kontrol edin.</a:t>
            </a:r>
            <a:endParaRPr lang="tr-TR" sz="2400" dirty="0">
              <a:ea typeface="Times New Roman" panose="02020603050405020304" pitchFamily="18" charset="0"/>
            </a:endParaRPr>
          </a:p>
          <a:p>
            <a:pPr algn="just"/>
            <a:r>
              <a:rPr lang="tr-TR" sz="2400" dirty="0">
                <a:solidFill>
                  <a:srgbClr val="000000"/>
                </a:solidFill>
                <a:ea typeface="Times New Roman" panose="02020603050405020304" pitchFamily="18" charset="0"/>
              </a:rPr>
              <a:t>Hasta/yaralıyı rahatlatın. Yardımın gelmek üzere olduğunu söyleyin.</a:t>
            </a:r>
            <a:endParaRPr lang="tr-TR" sz="2400" dirty="0">
              <a:ea typeface="Times New Roman" panose="02020603050405020304" pitchFamily="18" charset="0"/>
            </a:endParaRPr>
          </a:p>
          <a:p>
            <a:pPr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Hasta/yaralı oturabiliyorsa dik oturtun. Rahat nefes alıp vermesini sağlayın.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Oturamıyorsa kurtarma (iyileşme, derlenme) pozisyonuna getirin.</a:t>
            </a:r>
            <a:r>
              <a:rPr lang="tr-TR" sz="2400" dirty="0">
                <a:solidFill>
                  <a:srgbClr val="FF0000"/>
                </a:solidFill>
                <a:effectLst/>
                <a:ea typeface="Times New Roman" panose="02020603050405020304" pitchFamily="18" charset="0"/>
              </a:rPr>
              <a:t> 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algn="just"/>
            <a:r>
              <a:rPr lang="tr-TR" sz="2400" dirty="0">
                <a:effectLst/>
                <a:ea typeface="Times New Roman" panose="02020603050405020304" pitchFamily="18" charset="0"/>
              </a:rPr>
              <a:t>112 acil yardım numarasını arayın ya da aranmasını sağlayın.</a:t>
            </a: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tr-TR" sz="24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Yaşam bulguları yoksa Temel Yaşam Desteğine başlayın.</a:t>
            </a:r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0CC8C325-692D-4586-8249-15EE4DCB132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70F73356-0C96-D68F-BDC9-60D745B9964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221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ikdörtgen 5">
            <a:extLst>
              <a:ext uri="{FF2B5EF4-FFF2-40B4-BE49-F238E27FC236}">
                <a16:creationId xmlns:a16="http://schemas.microsoft.com/office/drawing/2014/main" id="{BA3DD504-8D7A-4FA9-A719-9A32FD8C529F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2E4C087-6D09-4EDC-92F3-514A34A53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499176" cy="778098"/>
          </a:xfrm>
        </p:spPr>
        <p:txBody>
          <a:bodyPr>
            <a:normAutofit fontScale="90000"/>
          </a:bodyPr>
          <a:lstStyle/>
          <a:p>
            <a:pPr algn="l"/>
            <a:br>
              <a:rPr lang="tr-TR" sz="40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tr-TR" sz="3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Sara (Epilepsi) </a:t>
            </a:r>
            <a:r>
              <a:rPr lang="tr-TR" sz="36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Nöbeti</a:t>
            </a:r>
            <a:b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4381777-E54C-486E-BA3F-C4E56AE264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62357"/>
            <a:ext cx="8376931" cy="5458618"/>
          </a:xfrm>
        </p:spPr>
        <p:txBody>
          <a:bodyPr>
            <a:normAutofit/>
          </a:bodyPr>
          <a:lstStyle/>
          <a:p>
            <a:pPr algn="just"/>
            <a:r>
              <a:rPr lang="tr-TR" sz="24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Kişinin istemi </a:t>
            </a:r>
            <a:r>
              <a:rPr lang="tr-TR" sz="2400" dirty="0">
                <a:solidFill>
                  <a:srgbClr val="000000"/>
                </a:solidFill>
                <a:ea typeface="Calibri" panose="020F0502020204030204" pitchFamily="34" charset="0"/>
              </a:rPr>
              <a:t>d</a:t>
            </a:r>
            <a:r>
              <a:rPr lang="tr-TR" sz="24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ışında vücut kaslarının bir bölümünün ya da tamamının sarsılarak kasılmasıdır. </a:t>
            </a:r>
            <a:r>
              <a:rPr lang="tr-TR" sz="2400" u="sng" dirty="0">
                <a:solidFill>
                  <a:srgbClr val="000000"/>
                </a:solidFill>
              </a:rPr>
              <a:t>Nöbetin nedeni beyin hücrelerinin normal dışı çalışmasıdır.</a:t>
            </a:r>
          </a:p>
          <a:p>
            <a:pPr algn="just"/>
            <a:r>
              <a:rPr lang="tr-TR" sz="2400" dirty="0">
                <a:solidFill>
                  <a:srgbClr val="000000"/>
                </a:solidFill>
              </a:rPr>
              <a:t>Nedenleri:</a:t>
            </a:r>
          </a:p>
          <a:p>
            <a:pPr lvl="1"/>
            <a:r>
              <a:rPr lang="tr-TR" sz="2000" dirty="0">
                <a:solidFill>
                  <a:srgbClr val="000000"/>
                </a:solidFill>
                <a:ea typeface="Calibri" panose="020F0502020204030204" pitchFamily="34" charset="0"/>
              </a:rPr>
              <a:t>Z</a:t>
            </a:r>
            <a:r>
              <a:rPr lang="tr-TR" sz="20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ehirlenme			</a:t>
            </a:r>
          </a:p>
          <a:p>
            <a:pPr lvl="1"/>
            <a:r>
              <a:rPr lang="tr-TR" sz="2000" dirty="0">
                <a:solidFill>
                  <a:srgbClr val="000000"/>
                </a:solidFill>
                <a:ea typeface="Calibri" panose="020F0502020204030204" pitchFamily="34" charset="0"/>
              </a:rPr>
              <a:t>U</a:t>
            </a:r>
            <a:r>
              <a:rPr lang="tr-TR" sz="20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ykusuzluk</a:t>
            </a:r>
          </a:p>
          <a:p>
            <a:pPr lvl="1"/>
            <a:r>
              <a:rPr lang="tr-TR" sz="2000" dirty="0">
                <a:solidFill>
                  <a:srgbClr val="000000"/>
                </a:solidFill>
                <a:ea typeface="Calibri" panose="020F0502020204030204" pitchFamily="34" charset="0"/>
              </a:rPr>
              <a:t>A</a:t>
            </a:r>
            <a:r>
              <a:rPr lang="tr-TR" sz="20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çlık</a:t>
            </a:r>
          </a:p>
          <a:p>
            <a:pPr lvl="1"/>
            <a:r>
              <a:rPr lang="tr-TR" sz="2000" dirty="0">
                <a:solidFill>
                  <a:srgbClr val="000000"/>
                </a:solidFill>
                <a:ea typeface="Calibri" panose="020F0502020204030204" pitchFamily="34" charset="0"/>
              </a:rPr>
              <a:t>E</a:t>
            </a:r>
            <a:r>
              <a:rPr lang="tr-TR" sz="20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lektrik çarpması</a:t>
            </a:r>
          </a:p>
          <a:p>
            <a:pPr lvl="1"/>
            <a:r>
              <a:rPr lang="tr-TR" sz="2000" dirty="0">
                <a:solidFill>
                  <a:srgbClr val="000000"/>
                </a:solidFill>
                <a:ea typeface="Calibri" panose="020F0502020204030204" pitchFamily="34" charset="0"/>
              </a:rPr>
              <a:t>K</a:t>
            </a:r>
            <a:r>
              <a:rPr lang="tr-TR" sz="20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an şekeri düşüklüğü</a:t>
            </a:r>
          </a:p>
          <a:p>
            <a:pPr lvl="1"/>
            <a:r>
              <a:rPr lang="tr-TR" sz="2000" dirty="0">
                <a:solidFill>
                  <a:srgbClr val="000000"/>
                </a:solidFill>
                <a:ea typeface="Calibri" panose="020F0502020204030204" pitchFamily="34" charset="0"/>
              </a:rPr>
              <a:t>Ç</a:t>
            </a:r>
            <a:r>
              <a:rPr lang="tr-TR" sz="20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ocuklarda yüksek ateş</a:t>
            </a:r>
          </a:p>
          <a:p>
            <a:pPr lvl="1"/>
            <a:r>
              <a:rPr lang="tr-TR" sz="2000" dirty="0">
                <a:solidFill>
                  <a:srgbClr val="000000"/>
                </a:solidFill>
                <a:ea typeface="Calibri" panose="020F0502020204030204" pitchFamily="34" charset="0"/>
              </a:rPr>
              <a:t>A</a:t>
            </a:r>
            <a:r>
              <a:rPr lang="tr-TR" sz="20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lkol yoksunluğu </a:t>
            </a:r>
          </a:p>
          <a:p>
            <a:pPr lvl="1"/>
            <a:r>
              <a:rPr lang="tr-TR" sz="2000" dirty="0">
                <a:solidFill>
                  <a:srgbClr val="000000"/>
                </a:solidFill>
                <a:ea typeface="Calibri" panose="020F0502020204030204" pitchFamily="34" charset="0"/>
              </a:rPr>
              <a:t>M</a:t>
            </a:r>
            <a:r>
              <a:rPr lang="tr-TR" sz="20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adde bağımlığı </a:t>
            </a:r>
            <a:endParaRPr lang="tr-TR" sz="2000" dirty="0">
              <a:solidFill>
                <a:srgbClr val="000000"/>
              </a:solidFill>
              <a:ea typeface="Calibri" panose="020F0502020204030204" pitchFamily="34" charset="0"/>
            </a:endParaRPr>
          </a:p>
          <a:p>
            <a:pPr lvl="1"/>
            <a:r>
              <a:rPr lang="tr-TR" sz="2000" dirty="0">
                <a:solidFill>
                  <a:srgbClr val="000000"/>
                </a:solidFill>
                <a:ea typeface="Calibri" panose="020F0502020204030204" pitchFamily="34" charset="0"/>
              </a:rPr>
              <a:t>B</a:t>
            </a:r>
            <a:r>
              <a:rPr lang="tr-TR" sz="20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eyin hasarı </a:t>
            </a:r>
          </a:p>
          <a:p>
            <a:pPr lvl="1"/>
            <a:r>
              <a:rPr lang="tr-TR" sz="20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Ani kalp durması</a:t>
            </a:r>
            <a:endParaRPr lang="tr-TR" sz="2400" dirty="0">
              <a:solidFill>
                <a:srgbClr val="000000"/>
              </a:solidFill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A7C6EC48-76E6-B64F-ABEB-20382E3C570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3448584"/>
            <a:ext cx="3360373" cy="2520280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B3FEC04B-94FA-4D66-97FF-EE544C53AC2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FDAF3C02-BE00-EE4A-498B-C77EE201B9E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9055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D65168C2-1B64-4489-8B33-633CFA80A459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A745443-8D76-4F3F-9B69-5562F110C2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868" y="1844824"/>
            <a:ext cx="7992888" cy="3968452"/>
          </a:xfrm>
        </p:spPr>
        <p:txBody>
          <a:bodyPr>
            <a:noAutofit/>
          </a:bodyPr>
          <a:lstStyle/>
          <a:p>
            <a:pPr algn="just"/>
            <a:r>
              <a:rPr lang="tr-TR" sz="2400" dirty="0">
                <a:solidFill>
                  <a:srgbClr val="000000"/>
                </a:solidFill>
                <a:ea typeface="Times New Roman" panose="02020603050405020304" pitchFamily="18" charset="0"/>
              </a:rPr>
              <a:t>N</a:t>
            </a:r>
            <a:r>
              <a:rPr lang="tr-TR" sz="2400" dirty="0">
                <a:effectLst/>
                <a:ea typeface="Times New Roman" panose="02020603050405020304" pitchFamily="18" charset="0"/>
              </a:rPr>
              <a:t>öbet öncesinde normalde olmayan kokuların alınması veya kas kasılmaları gibi ön belirtilerin olması </a:t>
            </a:r>
          </a:p>
          <a:p>
            <a:pPr algn="just"/>
            <a:r>
              <a:rPr lang="tr-TR" sz="2400" dirty="0">
                <a:ea typeface="Times New Roman" panose="02020603050405020304" pitchFamily="18" charset="0"/>
              </a:rPr>
              <a:t>N</a:t>
            </a:r>
            <a:r>
              <a:rPr lang="tr-TR" sz="2400" dirty="0">
                <a:effectLst/>
                <a:ea typeface="Times New Roman" panose="02020603050405020304" pitchFamily="18" charset="0"/>
              </a:rPr>
              <a:t>öbet öncesi bir bağırma-çığlık duyulması</a:t>
            </a:r>
          </a:p>
          <a:p>
            <a:pPr algn="just"/>
            <a:r>
              <a:rPr lang="tr-TR" sz="2400" dirty="0">
                <a:effectLst/>
                <a:ea typeface="Times New Roman" panose="02020603050405020304" pitchFamily="18" charset="0"/>
              </a:rPr>
              <a:t>Aniden bilincin kaybolması ve şiddetli bir şekilde yere düşme</a:t>
            </a:r>
          </a:p>
          <a:p>
            <a:pPr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Tüm vücutta görülen yaygın kasılmalar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Dudakların gri-mavi bir renk alması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Ağızdan tükürükler dışarı çıkması (</a:t>
            </a:r>
            <a:r>
              <a:rPr lang="tr-TR" sz="2400" dirty="0">
                <a:solidFill>
                  <a:srgbClr val="000000"/>
                </a:solidFill>
                <a:ea typeface="Times New Roman" panose="02020603050405020304" pitchFamily="18" charset="0"/>
              </a:rPr>
              <a:t>Dil </a:t>
            </a: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ısırılmışsa dışarı çıkan tükürük kanlı olabilir.</a:t>
            </a:r>
          </a:p>
          <a:p>
            <a:pPr algn="just">
              <a:lnSpc>
                <a:spcPct val="115000"/>
              </a:lnSpc>
            </a:pP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İdrar ve/veya büyük abdest kaçırma</a:t>
            </a:r>
            <a:endParaRPr lang="tr-TR" sz="2400" dirty="0">
              <a:effectLst/>
              <a:ea typeface="Times New Roman" panose="02020603050405020304" pitchFamily="18" charset="0"/>
            </a:endParaRPr>
          </a:p>
        </p:txBody>
      </p:sp>
      <p:sp>
        <p:nvSpPr>
          <p:cNvPr id="6" name="Başlık 1">
            <a:extLst>
              <a:ext uri="{FF2B5EF4-FFF2-40B4-BE49-F238E27FC236}">
                <a16:creationId xmlns:a16="http://schemas.microsoft.com/office/drawing/2014/main" id="{40094B61-093A-4094-A06E-93D8BD268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499176" cy="1066130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Sara (Epilepsi) </a:t>
            </a:r>
            <a:r>
              <a:rPr lang="tr-TR" sz="3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Nöbeti</a:t>
            </a:r>
            <a:br>
              <a:rPr lang="tr-TR" sz="36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tr-TR" sz="2400" i="1" dirty="0">
                <a:ea typeface="Calibri" panose="020F0502020204030204" pitchFamily="34" charset="0"/>
                <a:cs typeface="Arial" panose="020B0604020202020204" pitchFamily="34" charset="0"/>
              </a:rPr>
              <a:t>B</a:t>
            </a:r>
            <a:r>
              <a:rPr lang="tr-TR" sz="2400" i="1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elirti Ve Bulguları</a:t>
            </a:r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6D423A61-9A52-4BA8-8FA6-783AC4B36F2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8B1180A9-D74D-9A9E-82E3-4FAF5901026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2493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8B32292E-90E2-46C8-AD64-3A0BDF9C64CD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A745443-8D76-4F3F-9B69-5562F110C2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548" y="1916832"/>
            <a:ext cx="7812868" cy="3960440"/>
          </a:xfrm>
        </p:spPr>
        <p:txBody>
          <a:bodyPr>
            <a:noAutofit/>
          </a:bodyPr>
          <a:lstStyle/>
          <a:p>
            <a:pPr algn="just"/>
            <a:r>
              <a:rPr lang="tr-TR" sz="2400" dirty="0">
                <a:effectLst/>
                <a:ea typeface="Times New Roman" panose="02020603050405020304" pitchFamily="18" charset="0"/>
              </a:rPr>
              <a:t>Nöbet sonlanırken en son aşamada bir gevşemenin olması ve kasılmaların sonlanması</a:t>
            </a:r>
          </a:p>
          <a:p>
            <a:pPr algn="just"/>
            <a:r>
              <a:rPr lang="tr-TR" sz="2400" dirty="0">
                <a:effectLst/>
                <a:ea typeface="Times New Roman" panose="02020603050405020304" pitchFamily="18" charset="0"/>
              </a:rPr>
              <a:t>Nöbet sonrası şaşkınlık görülmesi, nerede olduğundan habersiz, uyku halinde ya da derin bir uyku halinin olması</a:t>
            </a:r>
          </a:p>
          <a:p>
            <a:pPr algn="just"/>
            <a:r>
              <a:rPr lang="tr-TR" sz="2400" u="sng" dirty="0">
                <a:effectLst/>
                <a:ea typeface="Times New Roman" panose="02020603050405020304" pitchFamily="18" charset="0"/>
              </a:rPr>
              <a:t>Bazen nöbet aşağıdaki hafif belirtilerle de görülebilir;</a:t>
            </a:r>
          </a:p>
          <a:p>
            <a:pPr lvl="1" indent="-342900" algn="just"/>
            <a:r>
              <a:rPr lang="tr-TR" sz="2000" dirty="0">
                <a:effectLst/>
                <a:ea typeface="Times New Roman" panose="02020603050405020304" pitchFamily="18" charset="0"/>
              </a:rPr>
              <a:t>Bir noktaya doğru dalgın bakış ve hayal dünyasına dalmış gibi görünme</a:t>
            </a:r>
          </a:p>
          <a:p>
            <a:pPr lvl="1" indent="-342900" algn="just"/>
            <a:r>
              <a:rPr lang="tr-TR" sz="2000" dirty="0">
                <a:effectLst/>
                <a:ea typeface="Times New Roman" panose="02020603050405020304" pitchFamily="18" charset="0"/>
              </a:rPr>
              <a:t>İstemsiz mimik ve hareketler</a:t>
            </a:r>
          </a:p>
          <a:p>
            <a:pPr lvl="1" indent="-342900" algn="just"/>
            <a:r>
              <a:rPr lang="tr-TR" sz="2000" dirty="0">
                <a:effectLst/>
                <a:ea typeface="Times New Roman" panose="02020603050405020304" pitchFamily="18" charset="0"/>
              </a:rPr>
              <a:t>Ağız şapırdatma veya dudak ısırma</a:t>
            </a:r>
          </a:p>
          <a:p>
            <a:pPr lvl="1" indent="-342900" algn="just"/>
            <a:r>
              <a:rPr lang="tr-TR" sz="2000" dirty="0">
                <a:effectLst/>
                <a:ea typeface="Times New Roman" panose="02020603050405020304" pitchFamily="18" charset="0"/>
              </a:rPr>
              <a:t>Anlamsız konuşma ve tekrarlayan hareketler</a:t>
            </a:r>
          </a:p>
        </p:txBody>
      </p:sp>
      <p:sp>
        <p:nvSpPr>
          <p:cNvPr id="6" name="Başlık 1">
            <a:extLst>
              <a:ext uri="{FF2B5EF4-FFF2-40B4-BE49-F238E27FC236}">
                <a16:creationId xmlns:a16="http://schemas.microsoft.com/office/drawing/2014/main" id="{40094B61-093A-4094-A06E-93D8BD268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499176" cy="1066130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Sara (Epilepsi) </a:t>
            </a:r>
            <a:r>
              <a:rPr lang="tr-TR" sz="3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Nöbeti</a:t>
            </a:r>
            <a:br>
              <a:rPr lang="tr-TR" sz="36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tr-TR" sz="2400" i="1" dirty="0">
                <a:ea typeface="Calibri" panose="020F0502020204030204" pitchFamily="34" charset="0"/>
                <a:cs typeface="Arial" panose="020B0604020202020204" pitchFamily="34" charset="0"/>
              </a:rPr>
              <a:t>B</a:t>
            </a:r>
            <a:r>
              <a:rPr lang="tr-TR" sz="2400" i="1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elirti Ve Bulguları</a:t>
            </a:r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A4F37C89-7EB2-40D0-97E1-AEA54A3CBB0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0455BED1-2ED7-59F8-210D-D0F1AC445E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2070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ikdörtgen 8">
            <a:extLst>
              <a:ext uri="{FF2B5EF4-FFF2-40B4-BE49-F238E27FC236}">
                <a16:creationId xmlns:a16="http://schemas.microsoft.com/office/drawing/2014/main" id="{590665A4-96ED-45B8-8630-7B0B1C93D181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A16CE640-BA0D-4968-B357-037BC0EDD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Sara (Epilepsi) </a:t>
            </a:r>
            <a:r>
              <a:rPr lang="tr-TR" sz="3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Nöbeti</a:t>
            </a:r>
            <a:br>
              <a:rPr lang="tr-TR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tr-TR" sz="2400" i="1" dirty="0">
                <a:solidFill>
                  <a:srgbClr val="000000"/>
                </a:solidFill>
                <a:ea typeface="Calibri" panose="020F0502020204030204" pitchFamily="34" charset="0"/>
                <a:cs typeface="Arial" panose="020B0604020202020204" pitchFamily="34" charset="0"/>
              </a:rPr>
              <a:t>İ</a:t>
            </a:r>
            <a:r>
              <a:rPr lang="tr-TR" sz="2400" i="1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lk Yardım</a:t>
            </a:r>
            <a:endParaRPr lang="tr-TR" sz="2400" i="1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F42F7EB-6648-4D1A-864B-6D93901BA9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2140891"/>
            <a:ext cx="5544616" cy="4426016"/>
          </a:xfrm>
        </p:spPr>
        <p:txBody>
          <a:bodyPr>
            <a:normAutofit/>
          </a:bodyPr>
          <a:lstStyle/>
          <a:p>
            <a:pPr algn="just"/>
            <a:r>
              <a:rPr lang="tr-TR" sz="2400" b="1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Nöbet sırasında: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lvl="1"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Hasta/yaralının üzerinde ve/veya çevresinde yaralanmasına neden olabilecek eşyalar varsa uzaklaştırın. </a:t>
            </a:r>
          </a:p>
          <a:p>
            <a:pPr lvl="1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</a:t>
            </a:r>
            <a:r>
              <a:rPr lang="tr-TR" sz="2400" dirty="0">
                <a:effectLst/>
                <a:ea typeface="Times New Roman" panose="02020603050405020304" pitchFamily="18" charset="0"/>
              </a:rPr>
              <a:t>endisine zarar vermemesi için dikkatli olun.</a:t>
            </a:r>
          </a:p>
          <a:p>
            <a:pPr lvl="1"/>
            <a:r>
              <a:rPr lang="tr-TR" sz="2400" dirty="0">
                <a:effectLst/>
                <a:ea typeface="Times New Roman" panose="02020603050405020304" pitchFamily="18" charset="0"/>
              </a:rPr>
              <a:t>Başını çarpmasını engellemek için başın altına yumuşak bir malzeme koyun.</a:t>
            </a:r>
          </a:p>
          <a:p>
            <a:pPr lvl="1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Nöbet süresini kaydedin.</a:t>
            </a:r>
            <a:endParaRPr lang="tr-TR" sz="2400" dirty="0">
              <a:effectLst/>
              <a:ea typeface="Times New Roman" panose="02020603050405020304" pitchFamily="18" charset="0"/>
            </a:endParaRPr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F3E3E440-CDB7-AB41-B04A-2A921A051F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8794" y="1844824"/>
            <a:ext cx="1986973" cy="1490230"/>
          </a:xfrm>
          <a:prstGeom prst="rect">
            <a:avLst/>
          </a:prstGeom>
        </p:spPr>
      </p:pic>
      <p:pic>
        <p:nvPicPr>
          <p:cNvPr id="8" name="Resim 7">
            <a:extLst>
              <a:ext uri="{FF2B5EF4-FFF2-40B4-BE49-F238E27FC236}">
                <a16:creationId xmlns:a16="http://schemas.microsoft.com/office/drawing/2014/main" id="{F4D18AA8-A415-3D42-B998-0EEDB8D0ADF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8793" y="3438362"/>
            <a:ext cx="1986972" cy="1490229"/>
          </a:xfrm>
          <a:prstGeom prst="rect">
            <a:avLst/>
          </a:prstGeom>
        </p:spPr>
      </p:pic>
      <p:pic>
        <p:nvPicPr>
          <p:cNvPr id="12" name="Resim 11">
            <a:extLst>
              <a:ext uri="{FF2B5EF4-FFF2-40B4-BE49-F238E27FC236}">
                <a16:creationId xmlns:a16="http://schemas.microsoft.com/office/drawing/2014/main" id="{BF2B3812-3F54-4B4F-97BA-C9C4F38722B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8794" y="5056079"/>
            <a:ext cx="1986971" cy="1490229"/>
          </a:xfrm>
          <a:prstGeom prst="rect">
            <a:avLst/>
          </a:prstGeom>
        </p:spPr>
      </p:pic>
      <p:pic>
        <p:nvPicPr>
          <p:cNvPr id="10" name="Resim 9">
            <a:extLst>
              <a:ext uri="{FF2B5EF4-FFF2-40B4-BE49-F238E27FC236}">
                <a16:creationId xmlns:a16="http://schemas.microsoft.com/office/drawing/2014/main" id="{A7BEFC00-59EC-4E62-B57A-13C48958FAE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5AF7D9A5-E465-E2A6-D488-93B0C3194CA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8560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ikdörtgen 10">
            <a:extLst>
              <a:ext uri="{FF2B5EF4-FFF2-40B4-BE49-F238E27FC236}">
                <a16:creationId xmlns:a16="http://schemas.microsoft.com/office/drawing/2014/main" id="{FE2C1EB5-9FA4-47F6-835F-B0EA004F3A41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A16CE640-BA0D-4968-B357-037BC0EDD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Sara (Epilepsi) </a:t>
            </a:r>
            <a:r>
              <a:rPr lang="tr-TR" sz="3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Nöbeti</a:t>
            </a:r>
            <a:br>
              <a:rPr lang="tr-TR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tr-TR" sz="2400" i="1" dirty="0">
                <a:solidFill>
                  <a:srgbClr val="000000"/>
                </a:solidFill>
                <a:ea typeface="Calibri" panose="020F0502020204030204" pitchFamily="34" charset="0"/>
                <a:cs typeface="Arial" panose="020B0604020202020204" pitchFamily="34" charset="0"/>
              </a:rPr>
              <a:t>İ</a:t>
            </a:r>
            <a:r>
              <a:rPr lang="tr-TR" sz="2400" i="1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lk Yardım</a:t>
            </a:r>
            <a:endParaRPr lang="tr-TR" sz="2400" i="1" dirty="0"/>
          </a:p>
        </p:txBody>
      </p:sp>
      <p:sp>
        <p:nvSpPr>
          <p:cNvPr id="4" name="İçerik Yer Tutucusu 2">
            <a:extLst>
              <a:ext uri="{FF2B5EF4-FFF2-40B4-BE49-F238E27FC236}">
                <a16:creationId xmlns:a16="http://schemas.microsoft.com/office/drawing/2014/main" id="{C8D277AE-4BB4-40E6-911C-137A350B45CC}"/>
              </a:ext>
            </a:extLst>
          </p:cNvPr>
          <p:cNvSpPr txBox="1">
            <a:spLocks/>
          </p:cNvSpPr>
          <p:nvPr/>
        </p:nvSpPr>
        <p:spPr>
          <a:xfrm>
            <a:off x="251520" y="1700808"/>
            <a:ext cx="5400600" cy="27363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tr-TR" sz="2400" b="1" i="1" dirty="0">
                <a:solidFill>
                  <a:srgbClr val="000000"/>
                </a:solidFill>
                <a:ea typeface="Times New Roman" panose="02020603050405020304" pitchFamily="18" charset="0"/>
              </a:rPr>
              <a:t>Nöbet sonrasında:</a:t>
            </a:r>
            <a:endParaRPr lang="tr-TR" sz="2400" dirty="0">
              <a:ea typeface="Times New Roman" panose="02020603050405020304" pitchFamily="18" charset="0"/>
            </a:endParaRPr>
          </a:p>
          <a:p>
            <a:pPr lvl="1" algn="just"/>
            <a:r>
              <a:rPr lang="tr-TR" sz="2400" dirty="0">
                <a:solidFill>
                  <a:srgbClr val="000000"/>
                </a:solidFill>
                <a:ea typeface="Times New Roman" panose="02020603050405020304" pitchFamily="18" charset="0"/>
              </a:rPr>
              <a:t>Hasta/yaralıyı kurtarma (iyileşme, derlenme) pozisyonuna alın.</a:t>
            </a:r>
          </a:p>
          <a:p>
            <a:pPr lvl="1" algn="just"/>
            <a:r>
              <a:rPr lang="tr-TR" sz="2400" dirty="0">
                <a:solidFill>
                  <a:srgbClr val="000000"/>
                </a:solidFill>
                <a:ea typeface="Times New Roman" panose="02020603050405020304" pitchFamily="18" charset="0"/>
              </a:rPr>
              <a:t>Yaşamsal bulguları takip edin.</a:t>
            </a:r>
            <a:endParaRPr lang="tr-TR" sz="2400" dirty="0">
              <a:ea typeface="Times New Roman" panose="02020603050405020304" pitchFamily="18" charset="0"/>
            </a:endParaRPr>
          </a:p>
          <a:p>
            <a:pPr lvl="1" algn="just"/>
            <a:r>
              <a:rPr lang="tr-TR" sz="2400" dirty="0">
                <a:solidFill>
                  <a:srgbClr val="000000"/>
                </a:solidFill>
                <a:ea typeface="Times New Roman" panose="02020603050405020304" pitchFamily="18" charset="0"/>
              </a:rPr>
              <a:t>Hasta/yaralının yardım gelinceye ya da tamamen uyanık hale gelinceye kadar yanından ayrılmayın.</a:t>
            </a:r>
            <a:endParaRPr lang="tr-TR" sz="2400" dirty="0">
              <a:ea typeface="Times New Roman" panose="02020603050405020304" pitchFamily="18" charset="0"/>
            </a:endParaRPr>
          </a:p>
          <a:p>
            <a:pPr lvl="1" algn="just">
              <a:lnSpc>
                <a:spcPct val="115000"/>
              </a:lnSpc>
              <a:spcAft>
                <a:spcPts val="1000"/>
              </a:spcAft>
            </a:pPr>
            <a:r>
              <a:rPr lang="tr-TR" sz="2400" dirty="0">
                <a:solidFill>
                  <a:srgbClr val="000000"/>
                </a:solidFill>
                <a:ea typeface="Calibri" panose="020F0502020204030204" pitchFamily="34" charset="0"/>
                <a:cs typeface="Arial" panose="020B0604020202020204" pitchFamily="34" charset="0"/>
              </a:rPr>
              <a:t>Yaşamsal bulgu yoksa; 112 acil yardım numarasını arayın veya aratın ve Temel Yaşam Desteğine başlayın.</a:t>
            </a:r>
            <a:endParaRPr lang="tr-TR" sz="2400" dirty="0"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9C382B91-2172-4760-BA0C-EA093955C76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152" y="2420888"/>
            <a:ext cx="3131840" cy="2348880"/>
          </a:xfrm>
          <a:prstGeom prst="rect">
            <a:avLst/>
          </a:prstGeom>
        </p:spPr>
      </p:pic>
      <p:pic>
        <p:nvPicPr>
          <p:cNvPr id="13" name="Resim 12">
            <a:extLst>
              <a:ext uri="{FF2B5EF4-FFF2-40B4-BE49-F238E27FC236}">
                <a16:creationId xmlns:a16="http://schemas.microsoft.com/office/drawing/2014/main" id="{8F9A2DA5-B26E-4C15-8058-0FB9AEB862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3" name="Resim 2">
            <a:extLst>
              <a:ext uri="{FF2B5EF4-FFF2-40B4-BE49-F238E27FC236}">
                <a16:creationId xmlns:a16="http://schemas.microsoft.com/office/drawing/2014/main" id="{EAE29430-C4F9-0AA2-EFF5-3D5579B41DE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3021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BB2970A1-71CA-44B8-848C-5B8A66C7B448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91CB9AD-E93E-47E6-84F4-81D3D1025E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60" y="1484784"/>
            <a:ext cx="7920880" cy="4896544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15000"/>
              </a:lnSpc>
            </a:pPr>
            <a:r>
              <a:rPr lang="tr-TR" sz="2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Beş yaş altı çocuklarda görülen enfeksiyonlara bağlı ortaya çıkan yüksek ateş beyin hücrelerindeki elektriksel aktivitede bozulmaya ve nöbete neden olabilir.</a:t>
            </a:r>
          </a:p>
          <a:p>
            <a:pPr algn="just">
              <a:lnSpc>
                <a:spcPct val="115000"/>
              </a:lnSpc>
            </a:pPr>
            <a:r>
              <a:rPr lang="tr-TR" sz="2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Belirti ve bulguları:</a:t>
            </a:r>
          </a:p>
          <a:p>
            <a:pPr lvl="1" algn="just">
              <a:lnSpc>
                <a:spcPct val="115000"/>
              </a:lnSpc>
            </a:pPr>
            <a:r>
              <a:rPr lang="tr-TR" sz="2200" dirty="0">
                <a:solidFill>
                  <a:srgbClr val="000000"/>
                </a:solidFill>
                <a:ea typeface="Calibri" panose="020F0502020204030204" pitchFamily="34" charset="0"/>
                <a:cs typeface="Arial" panose="020B0604020202020204" pitchFamily="34" charset="0"/>
              </a:rPr>
              <a:t>Ateş</a:t>
            </a:r>
          </a:p>
          <a:p>
            <a:pPr lvl="1" algn="just">
              <a:lnSpc>
                <a:spcPct val="115000"/>
              </a:lnSpc>
            </a:pPr>
            <a:r>
              <a:rPr lang="tr-TR" sz="2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Kaslarda sertleşme</a:t>
            </a:r>
          </a:p>
          <a:p>
            <a:pPr lvl="1" algn="just">
              <a:lnSpc>
                <a:spcPct val="115000"/>
              </a:lnSpc>
            </a:pPr>
            <a:r>
              <a:rPr lang="tr-TR" sz="2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Yüz, kollar ve bacaklarda kontrolsüz kasılmalar</a:t>
            </a:r>
          </a:p>
          <a:p>
            <a:pPr lvl="1" algn="just">
              <a:lnSpc>
                <a:spcPct val="115000"/>
              </a:lnSpc>
            </a:pPr>
            <a:r>
              <a:rPr lang="tr-TR" sz="2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Gözlerde yukarı kayma</a:t>
            </a:r>
            <a:endParaRPr lang="tr-TR" sz="22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 algn="just">
              <a:lnSpc>
                <a:spcPct val="115000"/>
              </a:lnSpc>
            </a:pPr>
            <a:r>
              <a:rPr lang="tr-TR" sz="2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Dudak, kulak, tırnaklar ve yüzde morarma </a:t>
            </a:r>
            <a:endParaRPr lang="tr-TR" sz="22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 algn="just">
              <a:lnSpc>
                <a:spcPct val="115000"/>
              </a:lnSpc>
              <a:spcAft>
                <a:spcPts val="1000"/>
              </a:spcAft>
            </a:pPr>
            <a:r>
              <a:rPr lang="tr-TR" sz="2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Bilinç kaybı</a:t>
            </a:r>
            <a:endParaRPr lang="tr-TR" sz="2600" dirty="0">
              <a:effectLst/>
              <a:ea typeface="Times New Roman" panose="02020603050405020304" pitchFamily="18" charset="0"/>
            </a:endParaRPr>
          </a:p>
        </p:txBody>
      </p:sp>
      <p:sp>
        <p:nvSpPr>
          <p:cNvPr id="6" name="Başlık 1">
            <a:extLst>
              <a:ext uri="{FF2B5EF4-FFF2-40B4-BE49-F238E27FC236}">
                <a16:creationId xmlns:a16="http://schemas.microsoft.com/office/drawing/2014/main" id="{4E9692E1-3E15-45E6-A9C3-9B7A09F75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571184" cy="922114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Çocukluk Çağı (Ateşe Bağlı) Nöbeti</a:t>
            </a:r>
            <a:endParaRPr lang="tr-TR" sz="3200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5FDE064D-748B-47E4-9543-AF94E010B8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3DF87BB9-6FE0-758A-A00E-A6E1D30FD77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0117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ikdörtgen 4">
            <a:extLst>
              <a:ext uri="{FF2B5EF4-FFF2-40B4-BE49-F238E27FC236}">
                <a16:creationId xmlns:a16="http://schemas.microsoft.com/office/drawing/2014/main" id="{90A7ADF0-13B4-4730-ACFA-4CA64E7E2DE4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388833D-7B9C-48C7-8411-F9A07C9EC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571184" cy="1143000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Çocukluk Çağı (Ateşe Bağlı) Nöbet</a:t>
            </a:r>
            <a:br>
              <a:rPr lang="tr-TR" sz="36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</a:br>
            <a:r>
              <a:rPr lang="tr-TR" sz="2400" i="1" dirty="0">
                <a:solidFill>
                  <a:srgbClr val="000000"/>
                </a:solidFill>
                <a:ea typeface="Calibri" panose="020F0502020204030204" pitchFamily="34" charset="0"/>
              </a:rPr>
              <a:t>İ</a:t>
            </a:r>
            <a:r>
              <a:rPr lang="tr-TR" sz="2400" i="1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lk Yardım</a:t>
            </a:r>
            <a:endParaRPr lang="tr-TR" sz="2400" i="1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AE973F7-A30C-443D-B3AC-B6B22A67E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380" y="1650648"/>
            <a:ext cx="8075240" cy="5165724"/>
          </a:xfrm>
        </p:spPr>
        <p:txBody>
          <a:bodyPr>
            <a:normAutofit/>
          </a:bodyPr>
          <a:lstStyle/>
          <a:p>
            <a:pPr algn="just">
              <a:lnSpc>
                <a:spcPct val="110000"/>
              </a:lnSpc>
            </a:pPr>
            <a:r>
              <a:rPr lang="tr-TR" sz="2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Çocuğun üzerinde bulunan giyecekleri çıkarın.</a:t>
            </a:r>
            <a:endParaRPr lang="tr-TR" sz="2600" dirty="0"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10000"/>
              </a:lnSpc>
            </a:pPr>
            <a:r>
              <a:rPr lang="tr-TR" sz="2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Çocuğun etrafını güvenli duruma getirerek yaralanmasını engelleyin (yastık ve battaniye gibi malzemeleri kullanabilirsiniz).</a:t>
            </a:r>
          </a:p>
          <a:p>
            <a:pPr algn="just">
              <a:lnSpc>
                <a:spcPct val="110000"/>
              </a:lnSpc>
            </a:pPr>
            <a:r>
              <a:rPr lang="tr-TR" sz="2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Çocuğu kurtarma (iyileşme, derlenme) pozisyonuna getirin.</a:t>
            </a: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endParaRPr lang="tr-TR" sz="20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31840" y="4261104"/>
            <a:ext cx="3096344" cy="23222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D3EEB9FD-89BA-4BA5-86FA-DCA4A368199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3255F7EA-51DF-CAD7-DFDB-324FBBA8FCE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547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ikdörtgen 4">
            <a:extLst>
              <a:ext uri="{FF2B5EF4-FFF2-40B4-BE49-F238E27FC236}">
                <a16:creationId xmlns:a16="http://schemas.microsoft.com/office/drawing/2014/main" id="{5149C999-2F27-46EF-865E-F32F93D85D65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388833D-7B9C-48C7-8411-F9A07C9EC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571184" cy="1143000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Çocukluk Çağı (Ateşe Bağlı) Nöbet</a:t>
            </a:r>
            <a:br>
              <a:rPr lang="tr-TR" sz="36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</a:br>
            <a:r>
              <a:rPr lang="tr-TR" sz="2400" i="1" dirty="0">
                <a:solidFill>
                  <a:srgbClr val="000000"/>
                </a:solidFill>
                <a:ea typeface="Calibri" panose="020F0502020204030204" pitchFamily="34" charset="0"/>
              </a:rPr>
              <a:t>İ</a:t>
            </a:r>
            <a:r>
              <a:rPr lang="tr-TR" sz="2400" i="1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lk Yardım</a:t>
            </a:r>
            <a:endParaRPr lang="tr-TR" sz="2400" i="1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AE973F7-A30C-443D-B3AC-B6B22A67E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90272"/>
            <a:ext cx="8075240" cy="5165724"/>
          </a:xfrm>
        </p:spPr>
        <p:txBody>
          <a:bodyPr>
            <a:normAutofit/>
          </a:bodyPr>
          <a:lstStyle/>
          <a:p>
            <a:pPr algn="just">
              <a:lnSpc>
                <a:spcPct val="110000"/>
              </a:lnSpc>
            </a:pPr>
            <a:r>
              <a:rPr lang="tr-TR" sz="2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Oda sıcaklığında su ve temiz havlu ile vücut sıcaklığını düşürmeye çalışın.</a:t>
            </a:r>
          </a:p>
          <a:p>
            <a:pPr algn="just">
              <a:lnSpc>
                <a:spcPct val="110000"/>
              </a:lnSpc>
            </a:pPr>
            <a:r>
              <a:rPr lang="tr-TR" sz="2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Eğer çocuğun;</a:t>
            </a:r>
          </a:p>
          <a:p>
            <a:pPr lvl="1" algn="just">
              <a:lnSpc>
                <a:spcPct val="110000"/>
              </a:lnSpc>
            </a:pPr>
            <a:r>
              <a:rPr lang="tr-TR" sz="2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38 derece ve üzerinde ateşi varsa</a:t>
            </a:r>
          </a:p>
          <a:p>
            <a:pPr lvl="1" algn="just">
              <a:lnSpc>
                <a:spcPct val="110000"/>
              </a:lnSpc>
            </a:pPr>
            <a:r>
              <a:rPr lang="tr-TR" sz="2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Bilinci açılmıyorsa</a:t>
            </a:r>
          </a:p>
          <a:p>
            <a:pPr lvl="1" algn="just">
              <a:lnSpc>
                <a:spcPct val="110000"/>
              </a:lnSpc>
            </a:pPr>
            <a:r>
              <a:rPr lang="tr-TR" sz="2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İlk nöbetse</a:t>
            </a:r>
          </a:p>
          <a:p>
            <a:pPr lvl="1" algn="just">
              <a:lnSpc>
                <a:spcPct val="110000"/>
              </a:lnSpc>
            </a:pPr>
            <a:r>
              <a:rPr lang="tr-TR" sz="2200" dirty="0">
                <a:solidFill>
                  <a:srgbClr val="000000"/>
                </a:solidFill>
                <a:ea typeface="Calibri" panose="020F0502020204030204" pitchFamily="34" charset="0"/>
                <a:cs typeface="Arial" panose="020B0604020202020204" pitchFamily="34" charset="0"/>
              </a:rPr>
              <a:t>Y</a:t>
            </a:r>
            <a:r>
              <a:rPr lang="tr-TR" sz="2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aşamsal bulgular yoksa 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tr-TR" sz="2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112 acil yardım numarası aranmalı yada aratılmalıdır.</a:t>
            </a:r>
            <a:endParaRPr lang="tr-TR" sz="2200" dirty="0"/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endParaRPr lang="tr-TR" sz="20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4A0D7B74-DD50-4FBA-B65A-2DFBC77191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A18BD1C4-8E96-3D51-D2A0-837003675B5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737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ikdörtgen 4">
            <a:extLst>
              <a:ext uri="{FF2B5EF4-FFF2-40B4-BE49-F238E27FC236}">
                <a16:creationId xmlns:a16="http://schemas.microsoft.com/office/drawing/2014/main" id="{470E0837-EE4B-4AB5-81EF-54A2A43F039F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5F4254E8-9DE0-49E3-AF19-FEC9B6C78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2026568" cy="850106"/>
          </a:xfrm>
        </p:spPr>
        <p:txBody>
          <a:bodyPr>
            <a:normAutofit/>
          </a:bodyPr>
          <a:lstStyle/>
          <a:p>
            <a:pPr algn="l"/>
            <a:r>
              <a:rPr lang="tr-TR" sz="3200" dirty="0"/>
              <a:t>Tanımlar</a:t>
            </a:r>
            <a:endParaRPr lang="tr-TR" sz="3600" dirty="0"/>
          </a:p>
        </p:txBody>
      </p:sp>
      <p:sp>
        <p:nvSpPr>
          <p:cNvPr id="4" name="İçerik Yer Tutucusu 2">
            <a:extLst>
              <a:ext uri="{FF2B5EF4-FFF2-40B4-BE49-F238E27FC236}">
                <a16:creationId xmlns:a16="http://schemas.microsoft.com/office/drawing/2014/main" id="{41274E4A-B6A1-4B2A-929D-8899D40C728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11560" y="1988840"/>
            <a:ext cx="7848872" cy="331236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tr-TR" sz="2400" b="1" dirty="0"/>
              <a:t>Bilinç: </a:t>
            </a:r>
            <a:r>
              <a:rPr lang="tr-TR" sz="2400" dirty="0">
                <a:ea typeface="Times New Roman" panose="02020603050405020304" pitchFamily="18" charset="0"/>
              </a:rPr>
              <a:t>Kişinin kendisinden ve çevresinden haberdar olma halidir.</a:t>
            </a:r>
          </a:p>
          <a:p>
            <a:pPr algn="just"/>
            <a:r>
              <a:rPr lang="tr-TR" sz="2400" b="1" dirty="0"/>
              <a:t>Bilinç Bozukluğu: </a:t>
            </a:r>
            <a:r>
              <a:rPr lang="tr-TR" sz="2400" dirty="0">
                <a:ea typeface="Times New Roman" panose="02020603050405020304" pitchFamily="18" charset="0"/>
              </a:rPr>
              <a:t>Bilincin hafif uyku halinden hiçbir uyarana yanıt vermediği derin uyku haline kadar olan değişimleri kapsayan durumdur.</a:t>
            </a:r>
          </a:p>
          <a:p>
            <a:pPr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Bilinç bozukluğu aniden ortaya çıkar ve g</a:t>
            </a:r>
            <a:r>
              <a:rPr lang="tr-TR" sz="2400" dirty="0">
                <a:effectLst/>
                <a:ea typeface="Times New Roman" panose="02020603050405020304" pitchFamily="18" charset="0"/>
              </a:rPr>
              <a:t>enellikle hayatı tehdit eden beyin fonksiyonlarındaki bir bozulmadan kaynaklanır.</a:t>
            </a:r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DDDC4C03-EE05-47AB-939A-CBF5B8A494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3" name="Resim 2">
            <a:extLst>
              <a:ext uri="{FF2B5EF4-FFF2-40B4-BE49-F238E27FC236}">
                <a16:creationId xmlns:a16="http://schemas.microsoft.com/office/drawing/2014/main" id="{9031153B-E7FE-65C0-90DF-22580929E3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7078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ikdörtgen 5">
            <a:extLst>
              <a:ext uri="{FF2B5EF4-FFF2-40B4-BE49-F238E27FC236}">
                <a16:creationId xmlns:a16="http://schemas.microsoft.com/office/drawing/2014/main" id="{BBB59A17-CC8F-49C9-B147-5E002E22DCA9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B202E95-C1E2-4383-9945-E08C6FFD33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8904" y="1988840"/>
            <a:ext cx="4074096" cy="3777289"/>
          </a:xfrm>
        </p:spPr>
        <p:txBody>
          <a:bodyPr>
            <a:normAutofit/>
          </a:bodyPr>
          <a:lstStyle/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400" dirty="0">
                <a:effectLst/>
                <a:ea typeface="Calibri" panose="020F0502020204030204" pitchFamily="34" charset="0"/>
                <a:cs typeface="Symbol" panose="05050102010706020507" pitchFamily="18" charset="2"/>
              </a:rPr>
              <a:t>Güçsüzlük</a:t>
            </a: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400" dirty="0">
                <a:effectLst/>
                <a:ea typeface="Calibri" panose="020F0502020204030204" pitchFamily="34" charset="0"/>
                <a:cs typeface="Symbol" panose="05050102010706020507" pitchFamily="18" charset="2"/>
              </a:rPr>
              <a:t>Sersemlik hissi</a:t>
            </a: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400" dirty="0">
                <a:effectLst/>
                <a:ea typeface="Calibri" panose="020F0502020204030204" pitchFamily="34" charset="0"/>
                <a:cs typeface="Symbol" panose="05050102010706020507" pitchFamily="18" charset="2"/>
              </a:rPr>
              <a:t>Halsizlik</a:t>
            </a: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400" dirty="0">
                <a:effectLst/>
                <a:ea typeface="Calibri" panose="020F0502020204030204" pitchFamily="34" charset="0"/>
                <a:cs typeface="Symbol" panose="05050102010706020507" pitchFamily="18" charset="2"/>
              </a:rPr>
              <a:t>Dikkat eksikliği</a:t>
            </a: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400" dirty="0">
                <a:effectLst/>
                <a:ea typeface="Calibri" panose="020F0502020204030204" pitchFamily="34" charset="0"/>
                <a:cs typeface="Symbol" panose="05050102010706020507" pitchFamily="18" charset="2"/>
              </a:rPr>
              <a:t>Konuşmada bozulma</a:t>
            </a: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400" dirty="0">
                <a:effectLst/>
                <a:ea typeface="Calibri" panose="020F0502020204030204" pitchFamily="34" charset="0"/>
                <a:cs typeface="Symbol" panose="05050102010706020507" pitchFamily="18" charset="2"/>
              </a:rPr>
              <a:t>Terleme</a:t>
            </a: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400" dirty="0">
                <a:effectLst/>
                <a:ea typeface="Calibri" panose="020F0502020204030204" pitchFamily="34" charset="0"/>
                <a:cs typeface="Symbol" panose="05050102010706020507" pitchFamily="18" charset="2"/>
              </a:rPr>
              <a:t>Titreme</a:t>
            </a:r>
          </a:p>
        </p:txBody>
      </p:sp>
      <p:sp>
        <p:nvSpPr>
          <p:cNvPr id="5" name="İçerik Yer Tutucusu 4">
            <a:extLst>
              <a:ext uri="{FF2B5EF4-FFF2-40B4-BE49-F238E27FC236}">
                <a16:creationId xmlns:a16="http://schemas.microsoft.com/office/drawing/2014/main" id="{9764B197-C0DC-4519-86BE-81D7BD21A9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69904" y="1988840"/>
            <a:ext cx="3246512" cy="3777289"/>
          </a:xfrm>
        </p:spPr>
        <p:txBody>
          <a:bodyPr>
            <a:normAutofit/>
          </a:bodyPr>
          <a:lstStyle/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400" dirty="0">
                <a:effectLst/>
                <a:ea typeface="Calibri" panose="020F0502020204030204" pitchFamily="34" charset="0"/>
                <a:cs typeface="Symbol" panose="05050102010706020507" pitchFamily="18" charset="2"/>
              </a:rPr>
              <a:t>Çarpıntı</a:t>
            </a: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400" dirty="0">
                <a:effectLst/>
                <a:ea typeface="Calibri" panose="020F0502020204030204" pitchFamily="34" charset="0"/>
                <a:cs typeface="Symbol" panose="05050102010706020507" pitchFamily="18" charset="2"/>
              </a:rPr>
              <a:t>Bulantı</a:t>
            </a:r>
            <a:endParaRPr lang="tr-TR" sz="2400" dirty="0">
              <a:ea typeface="Calibri" panose="020F0502020204030204" pitchFamily="34" charset="0"/>
              <a:cs typeface="Symbol" panose="05050102010706020507" pitchFamily="18" charset="2"/>
            </a:endParaRP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400" dirty="0">
                <a:effectLst/>
                <a:ea typeface="Calibri" panose="020F0502020204030204" pitchFamily="34" charset="0"/>
                <a:cs typeface="Symbol" panose="05050102010706020507" pitchFamily="18" charset="2"/>
              </a:rPr>
              <a:t>Sıcaklık hissi</a:t>
            </a: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400" dirty="0">
                <a:effectLst/>
                <a:ea typeface="Calibri" panose="020F0502020204030204" pitchFamily="34" charset="0"/>
                <a:cs typeface="Symbol" panose="05050102010706020507" pitchFamily="18" charset="2"/>
              </a:rPr>
              <a:t>Görme bulanıklığı </a:t>
            </a: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400" dirty="0">
                <a:effectLst/>
                <a:ea typeface="Calibri" panose="020F0502020204030204" pitchFamily="34" charset="0"/>
                <a:cs typeface="Symbol" panose="05050102010706020507" pitchFamily="18" charset="2"/>
              </a:rPr>
              <a:t>Uykuya meyil</a:t>
            </a: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400" dirty="0">
                <a:effectLst/>
                <a:ea typeface="Calibri" panose="020F0502020204030204" pitchFamily="34" charset="0"/>
                <a:cs typeface="Symbol" panose="05050102010706020507" pitchFamily="18" charset="2"/>
              </a:rPr>
              <a:t>Bilinç kaybı</a:t>
            </a:r>
            <a:endParaRPr lang="tr-TR" sz="2400" dirty="0">
              <a:ea typeface="Calibri" panose="020F0502020204030204" pitchFamily="34" charset="0"/>
              <a:cs typeface="Symbol" panose="05050102010706020507" pitchFamily="18" charset="2"/>
            </a:endParaRP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400" dirty="0">
                <a:effectLst/>
                <a:ea typeface="Calibri" panose="020F0502020204030204" pitchFamily="34" charset="0"/>
              </a:rPr>
              <a:t>Nöbet</a:t>
            </a:r>
            <a:endParaRPr lang="tr-TR" dirty="0"/>
          </a:p>
        </p:txBody>
      </p:sp>
      <p:sp>
        <p:nvSpPr>
          <p:cNvPr id="7" name="Başlık 1">
            <a:extLst>
              <a:ext uri="{FF2B5EF4-FFF2-40B4-BE49-F238E27FC236}">
                <a16:creationId xmlns:a16="http://schemas.microsoft.com/office/drawing/2014/main" id="{D229D39A-CBDD-4E9F-8248-96C370571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332656"/>
            <a:ext cx="7859216" cy="1008112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</a:rPr>
              <a:t>Şeker Hastalığına Bağlı Acil Durumlar</a:t>
            </a:r>
            <a:br>
              <a:rPr lang="tr-TR" sz="4000" dirty="0">
                <a:solidFill>
                  <a:srgbClr val="000000"/>
                </a:solidFill>
              </a:rPr>
            </a:br>
            <a:r>
              <a:rPr lang="tr-TR" sz="2400" i="1" dirty="0">
                <a:solidFill>
                  <a:srgbClr val="000000"/>
                </a:solidFill>
              </a:rPr>
              <a:t>Kan Şekeri Düşüklüğü – Belirti Ve Bulguları</a:t>
            </a:r>
            <a:endParaRPr lang="tr-TR" sz="2400" i="1" dirty="0"/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9770EAD7-D6A8-4904-9244-5B273FD9919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4FAE36DE-EF59-D950-1DCE-865B22E6DE6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2444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E9565D77-B17B-4207-87F2-AF3BA6CBB5FB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5" name="İçerik Yer Tutucusu 4">
            <a:extLst>
              <a:ext uri="{FF2B5EF4-FFF2-40B4-BE49-F238E27FC236}">
                <a16:creationId xmlns:a16="http://schemas.microsoft.com/office/drawing/2014/main" id="{9565039B-9FC3-4B8A-BED4-B3422D640E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544" y="2060848"/>
            <a:ext cx="7992888" cy="3528392"/>
          </a:xfrm>
        </p:spPr>
        <p:txBody>
          <a:bodyPr>
            <a:normAutofit/>
          </a:bodyPr>
          <a:lstStyle/>
          <a:p>
            <a:pPr algn="just"/>
            <a:r>
              <a:rPr lang="tr-TR" sz="2400" b="1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Bilinci açık ve kusmuyorsa:</a:t>
            </a:r>
          </a:p>
          <a:p>
            <a:pPr lvl="1" algn="just"/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Hasta/yaralının güvenli bir yere oturmasını veya uzanmasını sağlayın.</a:t>
            </a:r>
          </a:p>
          <a:p>
            <a:pPr lvl="1" algn="just"/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Yanında şeker varsa verin. Şeker yok ise; meyve suyu, şekerli süt veya reçel verebilirsiniz.</a:t>
            </a:r>
          </a:p>
          <a:p>
            <a:pPr lvl="1" algn="just"/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Şeker verdikten sonra bulgular hemen düzelmeyebilir. 10-15 dakika bekleyin.</a:t>
            </a:r>
            <a:endParaRPr lang="tr-TR" sz="2000" dirty="0">
              <a:solidFill>
                <a:srgbClr val="000000"/>
              </a:solidFill>
              <a:ea typeface="Times New Roman" panose="02020603050405020304" pitchFamily="18" charset="0"/>
            </a:endParaRPr>
          </a:p>
          <a:p>
            <a:pPr lvl="1" algn="just"/>
            <a:r>
              <a:rPr lang="tr-TR" sz="20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Şekerli gıdalarla hastanın belirtilerinin düzelmesi kan şekeri düşüklüğünü destekler. Bu durumda şeker vermeye devam edin.</a:t>
            </a:r>
          </a:p>
          <a:p>
            <a:pPr lvl="1" algn="just"/>
            <a:r>
              <a:rPr lang="tr-TR" sz="2000" dirty="0">
                <a:effectLst/>
                <a:ea typeface="Times New Roman" panose="02020603050405020304" pitchFamily="18" charset="0"/>
              </a:rPr>
              <a:t>112 acil yardım numarasını arayarak veya aratarak yardım isteyin.</a:t>
            </a:r>
          </a:p>
        </p:txBody>
      </p:sp>
      <p:sp>
        <p:nvSpPr>
          <p:cNvPr id="7" name="Başlık 1">
            <a:extLst>
              <a:ext uri="{FF2B5EF4-FFF2-40B4-BE49-F238E27FC236}">
                <a16:creationId xmlns:a16="http://schemas.microsoft.com/office/drawing/2014/main" id="{FD926094-FDDE-4CD7-B91A-1AB303149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332656"/>
            <a:ext cx="7859216" cy="1008112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</a:rPr>
              <a:t>Şeker Hastalığına Bağlı Acil Durumlar</a:t>
            </a:r>
            <a:br>
              <a:rPr lang="tr-TR" sz="4000" dirty="0">
                <a:solidFill>
                  <a:srgbClr val="000000"/>
                </a:solidFill>
              </a:rPr>
            </a:br>
            <a:r>
              <a:rPr lang="tr-TR" sz="2400" i="1" dirty="0">
                <a:solidFill>
                  <a:srgbClr val="000000"/>
                </a:solidFill>
              </a:rPr>
              <a:t>Kan Şekeri Düşüklüğü – İlk Yardım</a:t>
            </a:r>
            <a:endParaRPr lang="tr-TR" sz="2400" i="1" dirty="0"/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26494275-557D-4D7E-8DFC-585E41109A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97D0D57C-445F-8F82-EF43-04B592A9E3D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886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4C411687-EF74-4D2C-8AF1-9943D1AC91FC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8C0BE59-9A85-4425-BD79-DA3F497D04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71" y="2492896"/>
            <a:ext cx="8221853" cy="2592288"/>
          </a:xfrm>
        </p:spPr>
        <p:txBody>
          <a:bodyPr>
            <a:noAutofit/>
          </a:bodyPr>
          <a:lstStyle/>
          <a:p>
            <a:pPr algn="just"/>
            <a:r>
              <a:rPr lang="tr-TR" sz="2400" b="1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Bilinci kapalı ise</a:t>
            </a: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:</a:t>
            </a:r>
            <a:endParaRPr lang="tr-TR" sz="2400" dirty="0">
              <a:ea typeface="Times New Roman" panose="02020603050405020304" pitchFamily="18" charset="0"/>
            </a:endParaRPr>
          </a:p>
          <a:p>
            <a:pPr lvl="1"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Hastayı kurtarma (iyileşme, derlenme) pozisyonuna getirin.</a:t>
            </a:r>
            <a:endParaRPr lang="tr-TR" sz="2400" dirty="0">
              <a:ea typeface="Times New Roman" panose="02020603050405020304" pitchFamily="18" charset="0"/>
            </a:endParaRPr>
          </a:p>
          <a:p>
            <a:pPr lvl="1"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Yanında kalın.</a:t>
            </a:r>
            <a:endParaRPr lang="tr-TR" sz="2400" dirty="0">
              <a:ea typeface="Times New Roman" panose="02020603050405020304" pitchFamily="18" charset="0"/>
            </a:endParaRPr>
          </a:p>
          <a:p>
            <a:pPr lvl="1"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Yaşamsal bulgularını takip edin.</a:t>
            </a:r>
            <a:endParaRPr lang="tr-TR" sz="2400" dirty="0">
              <a:solidFill>
                <a:srgbClr val="000000"/>
              </a:solidFill>
              <a:ea typeface="Times New Roman" panose="02020603050405020304" pitchFamily="18" charset="0"/>
            </a:endParaRPr>
          </a:p>
          <a:p>
            <a:pPr lvl="1" algn="just"/>
            <a:r>
              <a:rPr lang="tr-TR" sz="2400" dirty="0">
                <a:effectLst/>
                <a:ea typeface="Times New Roman" panose="02020603050405020304" pitchFamily="18" charset="0"/>
              </a:rPr>
              <a:t>112 acil yardım numarasını arayın veya aratın.</a:t>
            </a:r>
            <a:endParaRPr lang="tr-TR" sz="2400" dirty="0"/>
          </a:p>
        </p:txBody>
      </p:sp>
      <p:sp>
        <p:nvSpPr>
          <p:cNvPr id="6" name="Başlık 1">
            <a:extLst>
              <a:ext uri="{FF2B5EF4-FFF2-40B4-BE49-F238E27FC236}">
                <a16:creationId xmlns:a16="http://schemas.microsoft.com/office/drawing/2014/main" id="{E3D41C41-FD21-4C8F-B734-02DD87C0A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332656"/>
            <a:ext cx="7859216" cy="1008112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</a:rPr>
              <a:t>Şeker Hastalığına Bağlı Acil Durumlar</a:t>
            </a:r>
            <a:br>
              <a:rPr lang="tr-TR" sz="4000" dirty="0">
                <a:solidFill>
                  <a:srgbClr val="000000"/>
                </a:solidFill>
              </a:rPr>
            </a:br>
            <a:r>
              <a:rPr lang="tr-TR" sz="2400" i="1" dirty="0">
                <a:solidFill>
                  <a:srgbClr val="000000"/>
                </a:solidFill>
              </a:rPr>
              <a:t>Kan Şekeri Düşüklüğü – İlk Yardım</a:t>
            </a:r>
            <a:endParaRPr lang="tr-TR" sz="2400" i="1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CE6FE6FD-BCDB-44A1-BC10-17613FF1EB4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A7661CFB-22CC-3953-360E-A06151C77D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1755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ikdörtgen 5">
            <a:extLst>
              <a:ext uri="{FF2B5EF4-FFF2-40B4-BE49-F238E27FC236}">
                <a16:creationId xmlns:a16="http://schemas.microsoft.com/office/drawing/2014/main" id="{D54545AE-CE93-4495-9EDF-19318913F86C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94564FA-9939-4528-A695-F5F879CAE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552" y="1597658"/>
            <a:ext cx="8064896" cy="3523529"/>
          </a:xfrm>
        </p:spPr>
        <p:txBody>
          <a:bodyPr>
            <a:normAutofit/>
          </a:bodyPr>
          <a:lstStyle/>
          <a:p>
            <a:pPr algn="just"/>
            <a:r>
              <a:rPr lang="tr-TR" sz="2400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</a:rPr>
              <a:t>Bulantı</a:t>
            </a:r>
            <a:endParaRPr lang="tr-TR" sz="2400" dirty="0">
              <a:effectLst/>
              <a:latin typeface="+mj-lt"/>
              <a:ea typeface="Times New Roman" panose="02020603050405020304" pitchFamily="18" charset="0"/>
            </a:endParaRPr>
          </a:p>
          <a:p>
            <a:pPr algn="just"/>
            <a:r>
              <a:rPr lang="tr-TR" sz="2400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</a:rPr>
              <a:t>Kusma</a:t>
            </a:r>
            <a:endParaRPr lang="tr-TR" sz="2400" dirty="0">
              <a:effectLst/>
              <a:latin typeface="+mj-lt"/>
              <a:ea typeface="Times New Roman" panose="02020603050405020304" pitchFamily="18" charset="0"/>
            </a:endParaRPr>
          </a:p>
          <a:p>
            <a:pPr algn="just"/>
            <a:r>
              <a:rPr lang="tr-TR" sz="2400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</a:rPr>
              <a:t>Bulanık görme</a:t>
            </a:r>
            <a:endParaRPr lang="tr-TR" sz="2400" dirty="0">
              <a:effectLst/>
              <a:latin typeface="+mj-lt"/>
              <a:ea typeface="Times New Roman" panose="02020603050405020304" pitchFamily="18" charset="0"/>
            </a:endParaRPr>
          </a:p>
          <a:p>
            <a:pPr algn="just"/>
            <a:r>
              <a:rPr lang="tr-TR" sz="2400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</a:rPr>
              <a:t>Nefeste aseton kokusu</a:t>
            </a:r>
            <a:r>
              <a:rPr lang="tr-TR" sz="2400" dirty="0">
                <a:latin typeface="+mj-lt"/>
                <a:ea typeface="Times New Roman" panose="02020603050405020304" pitchFamily="18" charset="0"/>
              </a:rPr>
              <a:t> </a:t>
            </a:r>
            <a:r>
              <a:rPr lang="tr-TR" sz="2400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</a:rPr>
              <a:t>(çürük elma kokusu)</a:t>
            </a:r>
          </a:p>
          <a:p>
            <a:pPr algn="just"/>
            <a:r>
              <a:rPr lang="tr-TR" sz="2400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</a:rPr>
              <a:t>Susuzluk belirtileri (susama hissi, cildin kuruması, kalbin hızlı çarpması)</a:t>
            </a:r>
            <a:endParaRPr lang="tr-TR" sz="2400" dirty="0">
              <a:effectLst/>
              <a:latin typeface="+mj-lt"/>
              <a:ea typeface="Times New Roman" panose="02020603050405020304" pitchFamily="18" charset="0"/>
            </a:endParaRPr>
          </a:p>
          <a:p>
            <a:pPr algn="just"/>
            <a:r>
              <a:rPr lang="tr-TR" sz="2400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</a:rPr>
              <a:t>Hızlı nefes alıp verme</a:t>
            </a:r>
            <a:endParaRPr lang="tr-TR" sz="2400" dirty="0">
              <a:latin typeface="+mj-lt"/>
              <a:ea typeface="Times New Roman" panose="02020603050405020304" pitchFamily="18" charset="0"/>
            </a:endParaRPr>
          </a:p>
          <a:p>
            <a:pPr algn="just"/>
            <a:r>
              <a:rPr lang="tr-TR" sz="2400" dirty="0">
                <a:solidFill>
                  <a:srgbClr val="000000"/>
                </a:solidFill>
                <a:effectLst/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Bilinç kaybı</a:t>
            </a:r>
            <a:endParaRPr lang="tr-TR" sz="2400" dirty="0">
              <a:latin typeface="+mj-lt"/>
            </a:endParaRPr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4C94A54C-8C2E-46E6-8A9E-6B0739F52151}"/>
              </a:ext>
            </a:extLst>
          </p:cNvPr>
          <p:cNvSpPr/>
          <p:nvPr/>
        </p:nvSpPr>
        <p:spPr>
          <a:xfrm>
            <a:off x="638592" y="5445224"/>
            <a:ext cx="7992888" cy="7200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tr-TR" sz="24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!!! </a:t>
            </a: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Eğer bu bulgular varsa hasta/yaralının hayati tehlikesi vardır.</a:t>
            </a:r>
            <a:endParaRPr lang="tr-TR" sz="2400" dirty="0">
              <a:effectLst/>
              <a:ea typeface="Times New Roman" panose="02020603050405020304" pitchFamily="18" charset="0"/>
            </a:endParaRPr>
          </a:p>
        </p:txBody>
      </p:sp>
      <p:sp>
        <p:nvSpPr>
          <p:cNvPr id="5" name="Başlık 1">
            <a:extLst>
              <a:ext uri="{FF2B5EF4-FFF2-40B4-BE49-F238E27FC236}">
                <a16:creationId xmlns:a16="http://schemas.microsoft.com/office/drawing/2014/main" id="{ED61725F-E125-4BD7-B19D-0A920CCF5C61}"/>
              </a:ext>
            </a:extLst>
          </p:cNvPr>
          <p:cNvSpPr txBox="1">
            <a:spLocks/>
          </p:cNvSpPr>
          <p:nvPr/>
        </p:nvSpPr>
        <p:spPr>
          <a:xfrm>
            <a:off x="467544" y="332656"/>
            <a:ext cx="7859216" cy="10081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tr-TR" sz="3200" dirty="0">
                <a:solidFill>
                  <a:srgbClr val="000000"/>
                </a:solidFill>
              </a:rPr>
              <a:t>Şeker Hastalığına Bağlı Acil Durumlar</a:t>
            </a:r>
            <a:br>
              <a:rPr lang="tr-TR" sz="4000" dirty="0">
                <a:solidFill>
                  <a:srgbClr val="000000"/>
                </a:solidFill>
              </a:rPr>
            </a:br>
            <a:r>
              <a:rPr lang="tr-TR" sz="2400" i="1" dirty="0">
                <a:solidFill>
                  <a:srgbClr val="000000"/>
                </a:solidFill>
              </a:rPr>
              <a:t>Kan Şekeri Aşırı Yüksekliği – Belirti Ve Bulguları</a:t>
            </a:r>
            <a:endParaRPr lang="tr-TR" sz="2400" i="1" dirty="0"/>
          </a:p>
        </p:txBody>
      </p:sp>
      <p:pic>
        <p:nvPicPr>
          <p:cNvPr id="7" name="Resim 6">
            <a:extLst>
              <a:ext uri="{FF2B5EF4-FFF2-40B4-BE49-F238E27FC236}">
                <a16:creationId xmlns:a16="http://schemas.microsoft.com/office/drawing/2014/main" id="{7A1662DF-9DFE-4C5C-AE79-8505782F605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4D8583AE-4443-A5F8-6D63-57AF197A10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3434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6A769E19-FD20-403E-BEF6-285ACEEDFABC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CF46ECE-CD78-447D-963A-9C3BBA3D52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60" y="1844824"/>
            <a:ext cx="8064896" cy="4061042"/>
          </a:xfrm>
        </p:spPr>
        <p:txBody>
          <a:bodyPr/>
          <a:lstStyle/>
          <a:p>
            <a:pPr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Hastanın bilinci açık ve sizden yardım istiyorsa, hastaya yardım edin.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Reçeteli ilaç alıp almadığını sorun.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Bilinci açıksa su içmeye teşvik edin.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112 acil yardım numarasını arayın veya aratın.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Yardım gelene kadar yaşamsal bulgularını takip edin.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Bilincini kaybederse hastayı kurtarma (iyileşme, derlenme) pozisyonuna getirin.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tr-TR" sz="24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Yaşamsal bulgular yoksa Temel Yaşam Desteğine başlayın.</a:t>
            </a:r>
            <a:endParaRPr lang="tr-TR" sz="24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" name="Başlık 1">
            <a:extLst>
              <a:ext uri="{FF2B5EF4-FFF2-40B4-BE49-F238E27FC236}">
                <a16:creationId xmlns:a16="http://schemas.microsoft.com/office/drawing/2014/main" id="{F13F709A-7094-4E33-AC8D-342F83C33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571184" cy="1143000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Kan Şekerinin Aşırı Yüksekliği</a:t>
            </a:r>
            <a:br>
              <a:rPr lang="tr-TR" sz="3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tr-TR" sz="2400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Kan Şekeri Aşırı Yüksekliği – İlk Yardım</a:t>
            </a:r>
            <a:endParaRPr lang="tr-TR" sz="2400" i="1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5CE45CFE-1DFA-4AB3-8BC9-C7D581C9C48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62903C15-4D7D-C847-90C4-B72073217E4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8043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ikdörtgen 4">
            <a:extLst>
              <a:ext uri="{FF2B5EF4-FFF2-40B4-BE49-F238E27FC236}">
                <a16:creationId xmlns:a16="http://schemas.microsoft.com/office/drawing/2014/main" id="{F9D27BE3-EEA9-40FD-8EDE-F86210AA1F79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35CEC2F-3D32-4CEB-A624-67AC8DB71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0648"/>
            <a:ext cx="7571184" cy="850106"/>
          </a:xfrm>
        </p:spPr>
        <p:txBody>
          <a:bodyPr>
            <a:no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Alerji Ve Şiddetli Alerji (Anafilaksi) </a:t>
            </a:r>
            <a:endParaRPr lang="tr-TR" sz="32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5239096-DBA3-497D-B8BA-A9EF1DD703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7624" y="1916832"/>
            <a:ext cx="7564524" cy="4752528"/>
          </a:xfrm>
        </p:spPr>
        <p:txBody>
          <a:bodyPr>
            <a:normAutofit/>
          </a:bodyPr>
          <a:lstStyle/>
          <a:p>
            <a:pPr algn="just"/>
            <a:r>
              <a:rPr lang="tr-TR" sz="24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Arı sokmaları, yer fıstığı ve penisilin gibi vücudun duyarlı olduğu alerjenlere karşı bağışıklık sisteminin verdiği aşırı tepkidir.</a:t>
            </a:r>
          </a:p>
          <a:p>
            <a:pPr algn="just"/>
            <a:r>
              <a:rPr lang="tr-TR" sz="2400" dirty="0">
                <a:solidFill>
                  <a:srgbClr val="000000"/>
                </a:solidFill>
                <a:cs typeface="Arial" panose="020B0604020202020204" pitchFamily="34" charset="0"/>
              </a:rPr>
              <a:t>Belirti ve bulgular vücudun verdiği tepki düzeyine göre hastalarda farklılık gösterebilir.</a:t>
            </a:r>
          </a:p>
          <a:p>
            <a:pPr algn="just"/>
            <a:r>
              <a:rPr lang="tr-TR" sz="24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Anafilaksi adı verilen şiddetli alerji ise; ağız, dil veya boğazda şişme sonrası hava yolunda daralma ve nefes almayı zorlaştıran bir tablodur.</a:t>
            </a:r>
          </a:p>
          <a:p>
            <a:pPr algn="just"/>
            <a:r>
              <a:rPr lang="tr-TR" sz="2400" dirty="0">
                <a:solidFill>
                  <a:srgbClr val="000000"/>
                </a:solidFill>
                <a:cs typeface="Arial" panose="020B0604020202020204" pitchFamily="34" charset="0"/>
              </a:rPr>
              <a:t>Şiddetli alerji hayatı tehdit eden bir tablodur ve hızlı müdahale yapılması gereklidir.</a:t>
            </a:r>
            <a:endParaRPr lang="tr-TR" sz="2400" dirty="0"/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69884935-931F-450D-92E5-4596658E86B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8" name="Resim 7">
            <a:extLst>
              <a:ext uri="{FF2B5EF4-FFF2-40B4-BE49-F238E27FC236}">
                <a16:creationId xmlns:a16="http://schemas.microsoft.com/office/drawing/2014/main" id="{1425EDC1-A2D1-4FDC-AD17-D2315C1D7C9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396552" y="2060848"/>
            <a:ext cx="2100302" cy="1238897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5AD96234-5CDA-D81C-C7D7-5A08F2F07C9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4379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B87B7175-C0D0-4B1C-804E-53EE3DD7F198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501CBB82-512E-4060-A1E8-E8AA0118D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499176" cy="1143000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Alerji Ve Şiddetli Alerji (Anafilaksi) </a:t>
            </a:r>
            <a:br>
              <a:rPr lang="tr-TR" sz="3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tr-TR" sz="2400" i="1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Şiddetli Alerjide (Anafilaksi) Belirti Ve Bulgular</a:t>
            </a:r>
            <a:endParaRPr lang="tr-TR" sz="2400" i="1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B64C471-D0C6-472F-B514-AA9260173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3608" y="1916832"/>
            <a:ext cx="7067128" cy="4205058"/>
          </a:xfrm>
        </p:spPr>
        <p:txBody>
          <a:bodyPr>
            <a:normAutofit/>
          </a:bodyPr>
          <a:lstStyle/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Yüz, dudaklar, göz kapakları ve dilde şişme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Vücutta yaygın kızarıklık ve döküntüler (kurdeşen)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Karın ağrısı, kusma, ishal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Hırıltılı solunum ya da sürekli öksürük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Solunum zorluğu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Ses kısıklığı ve konuşma güçlüğü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Boğazda şişme hissi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Baş dönmesi ve bayılma</a:t>
            </a:r>
            <a:endParaRPr lang="tr-TR" sz="2400" dirty="0"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4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Bilinç bulanıklığı veya kaybı</a:t>
            </a:r>
            <a:endParaRPr lang="tr-TR" sz="2400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C3F424B1-A08B-4696-8567-1E3F8580BD0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96577B26-159D-5FB0-1B8D-8B311AC1F76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9533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ikdörtgen 4">
            <a:extLst>
              <a:ext uri="{FF2B5EF4-FFF2-40B4-BE49-F238E27FC236}">
                <a16:creationId xmlns:a16="http://schemas.microsoft.com/office/drawing/2014/main" id="{81A7FD5C-092E-4AF1-A098-C5009A9C09E8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EAA2AEF-8253-4AFC-8B40-42D77453C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499176" cy="1143000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Alerji Ve Şiddetli Alerji (Anafilaksi)</a:t>
            </a:r>
            <a:br>
              <a:rPr lang="tr-TR" sz="3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tr-TR" sz="2400" i="1" dirty="0">
                <a:solidFill>
                  <a:srgbClr val="000000"/>
                </a:solidFill>
                <a:ea typeface="Calibri" panose="020F0502020204030204" pitchFamily="34" charset="0"/>
                <a:cs typeface="Arial" panose="020B0604020202020204" pitchFamily="34" charset="0"/>
              </a:rPr>
              <a:t>İl</a:t>
            </a:r>
            <a:r>
              <a:rPr lang="tr-TR" sz="2400" i="1" dirty="0">
                <a:effectLst/>
                <a:ea typeface="Times New Roman" panose="02020603050405020304" pitchFamily="18" charset="0"/>
              </a:rPr>
              <a:t>k Yardım</a:t>
            </a:r>
            <a:endParaRPr lang="tr-TR" sz="2400" i="1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C4716F5-234D-413D-ACAE-19F1163C17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7"/>
            <a:ext cx="5410944" cy="4637105"/>
          </a:xfrm>
        </p:spPr>
        <p:txBody>
          <a:bodyPr>
            <a:normAutofit/>
          </a:bodyPr>
          <a:lstStyle/>
          <a:p>
            <a:pPr algn="just"/>
            <a:r>
              <a:rPr lang="tr-TR" sz="2400" b="1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Bilinci açık hastada:</a:t>
            </a:r>
            <a:endParaRPr lang="tr-TR" sz="2400" b="1" i="1" dirty="0">
              <a:ea typeface="Times New Roman" panose="02020603050405020304" pitchFamily="18" charset="0"/>
            </a:endParaRPr>
          </a:p>
          <a:p>
            <a:pPr lvl="1" algn="just"/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Hasta/yaralının rahat nefes alıp verebileceği en rahat pozisyonu almasına yardım edin.</a:t>
            </a:r>
            <a:endParaRPr lang="tr-TR" sz="2000" dirty="0">
              <a:solidFill>
                <a:srgbClr val="000000"/>
              </a:solidFill>
              <a:ea typeface="Times New Roman" panose="02020603050405020304" pitchFamily="18" charset="0"/>
            </a:endParaRPr>
          </a:p>
          <a:p>
            <a:pPr lvl="1" algn="just"/>
            <a:r>
              <a:rPr lang="tr-TR" sz="20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Şiddetli alerji (anafilaksi) hikayesi olan hastaların çoğu otomatik olarak kullanacakları ilaçlara (otomatik enjektör) sahiptirler ve bunu beraberlerinde taşırlar. </a:t>
            </a:r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Hasta/yaralının ilacı (otomatik enjektör) varsa ilacı kendisinin uygulamasına yardım edin.</a:t>
            </a:r>
            <a:endParaRPr lang="tr-TR" sz="2000" dirty="0">
              <a:ea typeface="Times New Roman" panose="02020603050405020304" pitchFamily="18" charset="0"/>
            </a:endParaRPr>
          </a:p>
          <a:p>
            <a:pPr lvl="1" algn="just"/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Otomatik enjektör uygulaması yapılırken 112 acil yardım numarasını arayın veya aratın.</a:t>
            </a:r>
            <a:endParaRPr lang="tr-TR" sz="2000" dirty="0">
              <a:effectLst/>
              <a:ea typeface="Times New Roman" panose="02020603050405020304" pitchFamily="18" charset="0"/>
            </a:endParaRPr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F31C8A20-D01C-FB47-80B7-0AD97D9EB85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192" y="2348880"/>
            <a:ext cx="2261277" cy="3015038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ED716DD1-0710-498D-9236-EB1F27DCEAF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506DA0FE-A470-77C1-DC5D-8F84FDCC87E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8386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2A5B8C0D-1FC8-491B-A9D4-A3F3A08A780D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8418C62-DF36-49C4-9874-BA8EB54C15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60" y="1772816"/>
            <a:ext cx="8229600" cy="4896544"/>
          </a:xfrm>
        </p:spPr>
        <p:txBody>
          <a:bodyPr>
            <a:normAutofit/>
          </a:bodyPr>
          <a:lstStyle/>
          <a:p>
            <a:pPr algn="just"/>
            <a:r>
              <a:rPr lang="tr-TR" sz="2400" b="1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Bilinci kapalı hastada: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lvl="1"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Hastanın üzerinde alerji ile ilgili bilezik veya kart gibi hastalığını belirten bir belge var mı (kontrol edin)?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lvl="1"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Otomatik enjektör var mı (kontrol edin)? Varsa tarif edilen şekilde otomatik enjektörü uygulayın.</a:t>
            </a: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lvl="1"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Otomatik enjektör uygulaması yapılırken 112 acil yardım numarasını arayın veya aratın.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lvl="1"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Yaşamsal bulgularını takip edin.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lvl="1"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Düzelme yoksa ikinci kez otomatik enjektörü uygulayın.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lvl="1"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112 acil yardım ekibi gelinceye kadar hasta/yaralının yanından ayrılmayın ve kontrol edin.</a:t>
            </a:r>
            <a:endParaRPr lang="tr-TR" sz="2400" dirty="0">
              <a:effectLst/>
              <a:ea typeface="Times New Roman" panose="02020603050405020304" pitchFamily="18" charset="0"/>
            </a:endParaRPr>
          </a:p>
        </p:txBody>
      </p:sp>
      <p:sp>
        <p:nvSpPr>
          <p:cNvPr id="6" name="Başlık 1">
            <a:extLst>
              <a:ext uri="{FF2B5EF4-FFF2-40B4-BE49-F238E27FC236}">
                <a16:creationId xmlns:a16="http://schemas.microsoft.com/office/drawing/2014/main" id="{97CE6289-639A-4D99-A124-EA68BF44A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499176" cy="1143000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Alerji Ve Şiddetli Alerji (Anafilaksi)</a:t>
            </a:r>
            <a:br>
              <a:rPr lang="tr-TR" sz="3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tr-TR" sz="2400" i="1" dirty="0">
                <a:solidFill>
                  <a:srgbClr val="000000"/>
                </a:solidFill>
                <a:ea typeface="Calibri" panose="020F0502020204030204" pitchFamily="34" charset="0"/>
                <a:cs typeface="Arial" panose="020B0604020202020204" pitchFamily="34" charset="0"/>
              </a:rPr>
              <a:t>İl</a:t>
            </a:r>
            <a:r>
              <a:rPr lang="tr-TR" sz="2400" i="1" dirty="0">
                <a:effectLst/>
                <a:ea typeface="Times New Roman" panose="02020603050405020304" pitchFamily="18" charset="0"/>
              </a:rPr>
              <a:t>k Yardım</a:t>
            </a:r>
            <a:endParaRPr lang="tr-TR" sz="2400" i="1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B37005C4-3271-499A-A128-7A6D30E59FB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7B56525F-8BE1-951F-BF60-CD0042E07F6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121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ikdörtgen 7">
            <a:extLst>
              <a:ext uri="{FF2B5EF4-FFF2-40B4-BE49-F238E27FC236}">
                <a16:creationId xmlns:a16="http://schemas.microsoft.com/office/drawing/2014/main" id="{10C52867-0EB3-497A-BD0D-782675B988FC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1896BC17-84FE-460C-A550-D871E86E8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br>
              <a:rPr lang="tr-TR" sz="4400" cap="all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</a:br>
            <a:br>
              <a:rPr lang="tr-TR" sz="4400" cap="all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tr-TR" sz="3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Alerji Ve Şiddetli Alerji (Anafilaksi)</a:t>
            </a:r>
            <a:br>
              <a:rPr lang="tr-TR" sz="40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tr-TR" sz="2700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Otomatik Enjektör Uygulaması Nasıl Yapılır?</a:t>
            </a:r>
            <a:br>
              <a:rPr lang="tr-TR" sz="3100" i="1" dirty="0">
                <a:effectLst/>
                <a:ea typeface="Times New Roman" panose="02020603050405020304" pitchFamily="18" charset="0"/>
              </a:rPr>
            </a:br>
            <a:br>
              <a:rPr lang="tr-TR" sz="44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tr-TR" dirty="0"/>
          </a:p>
        </p:txBody>
      </p:sp>
      <p:pic>
        <p:nvPicPr>
          <p:cNvPr id="7" name="Resim 6">
            <a:extLst>
              <a:ext uri="{FF2B5EF4-FFF2-40B4-BE49-F238E27FC236}">
                <a16:creationId xmlns:a16="http://schemas.microsoft.com/office/drawing/2014/main" id="{4FDC369B-D0B0-CC46-9701-965397E04E4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526" y="2621172"/>
            <a:ext cx="1920606" cy="2560810"/>
          </a:xfrm>
          <a:prstGeom prst="rect">
            <a:avLst/>
          </a:prstGeom>
        </p:spPr>
      </p:pic>
      <p:pic>
        <p:nvPicPr>
          <p:cNvPr id="9" name="Resim 8">
            <a:extLst>
              <a:ext uri="{FF2B5EF4-FFF2-40B4-BE49-F238E27FC236}">
                <a16:creationId xmlns:a16="http://schemas.microsoft.com/office/drawing/2014/main" id="{A3B0F8AF-3954-6F4A-A09B-9A9D36D3E0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402" y="2621172"/>
            <a:ext cx="1920607" cy="2560811"/>
          </a:xfrm>
          <a:prstGeom prst="rect">
            <a:avLst/>
          </a:prstGeom>
        </p:spPr>
      </p:pic>
      <p:pic>
        <p:nvPicPr>
          <p:cNvPr id="11" name="Resim 10">
            <a:extLst>
              <a:ext uri="{FF2B5EF4-FFF2-40B4-BE49-F238E27FC236}">
                <a16:creationId xmlns:a16="http://schemas.microsoft.com/office/drawing/2014/main" id="{B3E1557F-362D-4D48-AFD2-CF805EB3B1C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5828" y="2621172"/>
            <a:ext cx="1905294" cy="2540392"/>
          </a:xfrm>
          <a:prstGeom prst="rect">
            <a:avLst/>
          </a:prstGeom>
        </p:spPr>
      </p:pic>
      <p:pic>
        <p:nvPicPr>
          <p:cNvPr id="15" name="Resim 14">
            <a:extLst>
              <a:ext uri="{FF2B5EF4-FFF2-40B4-BE49-F238E27FC236}">
                <a16:creationId xmlns:a16="http://schemas.microsoft.com/office/drawing/2014/main" id="{840272AD-7881-F34B-9A21-D99E8E96779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7941" y="2621172"/>
            <a:ext cx="1905293" cy="2540392"/>
          </a:xfrm>
          <a:prstGeom prst="rect">
            <a:avLst/>
          </a:prstGeom>
        </p:spPr>
      </p:pic>
      <p:pic>
        <p:nvPicPr>
          <p:cNvPr id="10" name="Resim 9">
            <a:extLst>
              <a:ext uri="{FF2B5EF4-FFF2-40B4-BE49-F238E27FC236}">
                <a16:creationId xmlns:a16="http://schemas.microsoft.com/office/drawing/2014/main" id="{E3AF0799-F1DF-42CF-ACD7-AAB365C1371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3" name="Resim 2">
            <a:extLst>
              <a:ext uri="{FF2B5EF4-FFF2-40B4-BE49-F238E27FC236}">
                <a16:creationId xmlns:a16="http://schemas.microsoft.com/office/drawing/2014/main" id="{77E8AD2B-B1A9-D9F5-97A8-246B6ADEEFA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92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DB237602-C183-4F0D-9886-6771F0C24CA9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1F4F467B-E4AE-4F81-BE14-B4311EB3C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260648"/>
            <a:ext cx="6696744" cy="1152128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Bilinç Bozukluğu</a:t>
            </a:r>
            <a:br>
              <a:rPr lang="tr-TR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</a:br>
            <a:r>
              <a:rPr lang="tr-TR" sz="2400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Bilinç Bozukluğunun Değerlendirilmesi</a:t>
            </a:r>
            <a:endParaRPr lang="tr-TR" sz="3100" i="1" dirty="0">
              <a:latin typeface="+mn-lt"/>
              <a:cs typeface="Calibri" panose="020F0502020204030204" pitchFamily="34" charset="0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D5BDACD-E8A8-4743-A945-D532D5E16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552" y="1844824"/>
            <a:ext cx="8064896" cy="4464496"/>
          </a:xfrm>
        </p:spPr>
        <p:txBody>
          <a:bodyPr>
            <a:noAutofit/>
          </a:bodyPr>
          <a:lstStyle/>
          <a:p>
            <a:pPr algn="just"/>
            <a:r>
              <a:rPr lang="tr-TR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Bilinç bozukluğunun değerlendirilmesinde akılda kolayca kalması için oluşturulmuş olan kısaltma </a:t>
            </a:r>
            <a:r>
              <a:rPr lang="tr-TR" sz="2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USAY</a:t>
            </a:r>
            <a:r>
              <a:rPr lang="tr-TR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’dır</a:t>
            </a:r>
            <a:r>
              <a:rPr lang="tr-TR" sz="2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lvl="1" indent="-342900" algn="just"/>
            <a:r>
              <a:rPr lang="tr-TR" sz="2000" b="1" i="1" dirty="0">
                <a:highlight>
                  <a:srgbClr val="00FFFF"/>
                </a:highlight>
                <a:ea typeface="Times New Roman" panose="02020603050405020304" pitchFamily="18" charset="0"/>
              </a:rPr>
              <a:t>U (Uyanıklık): </a:t>
            </a:r>
            <a:r>
              <a:rPr lang="tr-TR" sz="2000" dirty="0">
                <a:ea typeface="Times New Roman" panose="02020603050405020304" pitchFamily="18" charset="0"/>
              </a:rPr>
              <a:t>Uyanıktır ve sizinle normal şekilde konuşur. Sorduğunuz sorulara akla ve mantığa uygun olacak şekilde cevaplar verir.</a:t>
            </a:r>
          </a:p>
          <a:p>
            <a:pPr lvl="1" indent="-342900" algn="just"/>
            <a:r>
              <a:rPr lang="tr-TR" sz="2000" b="1" dirty="0">
                <a:highlight>
                  <a:srgbClr val="FFFF00"/>
                </a:highlight>
                <a:ea typeface="Times New Roman" panose="02020603050405020304" pitchFamily="18" charset="0"/>
              </a:rPr>
              <a:t>S</a:t>
            </a:r>
            <a:r>
              <a:rPr lang="tr-TR" sz="2000" b="1" dirty="0">
                <a:solidFill>
                  <a:srgbClr val="FF0000"/>
                </a:solidFill>
                <a:highlight>
                  <a:srgbClr val="FFFF00"/>
                </a:highlight>
                <a:ea typeface="Times New Roman" panose="02020603050405020304" pitchFamily="18" charset="0"/>
              </a:rPr>
              <a:t> </a:t>
            </a:r>
            <a:r>
              <a:rPr lang="tr-TR" sz="2000" b="1" i="1" dirty="0">
                <a:highlight>
                  <a:srgbClr val="FFFF00"/>
                </a:highlight>
                <a:ea typeface="Times New Roman" panose="02020603050405020304" pitchFamily="18" charset="0"/>
              </a:rPr>
              <a:t>(</a:t>
            </a:r>
            <a:r>
              <a:rPr lang="tr-TR" sz="2000" b="1" i="1" dirty="0">
                <a:solidFill>
                  <a:srgbClr val="262626"/>
                </a:solidFill>
                <a:highlight>
                  <a:srgbClr val="FFFF00"/>
                </a:highlight>
                <a:ea typeface="Times New Roman" panose="02020603050405020304" pitchFamily="18" charset="0"/>
              </a:rPr>
              <a:t>Sesli uyaranlara</a:t>
            </a:r>
            <a:r>
              <a:rPr lang="tr-TR" sz="2000" b="1" i="1" dirty="0">
                <a:highlight>
                  <a:srgbClr val="FFFF00"/>
                </a:highlight>
                <a:ea typeface="Times New Roman" panose="02020603050405020304" pitchFamily="18" charset="0"/>
              </a:rPr>
              <a:t> cevap): </a:t>
            </a:r>
            <a:r>
              <a:rPr lang="tr-TR" sz="2000" dirty="0">
                <a:ea typeface="Times New Roman" panose="02020603050405020304" pitchFamily="18" charset="0"/>
              </a:rPr>
              <a:t>Sorduğunuz sorulara cevap verir. Ancak hasta/yaralının sorulan sorulara doğru ve net (kişileri tanıma, yeri ve zamanı bilme açısından) cevap verip vermediğine dikkat edilmelidir.</a:t>
            </a:r>
          </a:p>
          <a:p>
            <a:pPr lvl="1" indent="-342900" algn="just"/>
            <a:r>
              <a:rPr lang="tr-TR" sz="2000" b="1" dirty="0">
                <a:solidFill>
                  <a:schemeClr val="bg1"/>
                </a:solidFill>
                <a:highlight>
                  <a:srgbClr val="FF0000"/>
                </a:highlight>
                <a:ea typeface="Calibri" panose="020F0502020204030204" pitchFamily="34" charset="0"/>
                <a:cs typeface="Arial" panose="020B0604020202020204" pitchFamily="34" charset="0"/>
              </a:rPr>
              <a:t>A </a:t>
            </a:r>
            <a:r>
              <a:rPr lang="tr-TR" sz="2000" b="1" i="1" dirty="0">
                <a:solidFill>
                  <a:schemeClr val="bg1"/>
                </a:solidFill>
                <a:highlight>
                  <a:srgbClr val="FF0000"/>
                </a:highlight>
                <a:ea typeface="Calibri" panose="020F0502020204030204" pitchFamily="34" charset="0"/>
                <a:cs typeface="Arial" panose="020B0604020202020204" pitchFamily="34" charset="0"/>
              </a:rPr>
              <a:t>(Ağrılı uyaranlara cevap): </a:t>
            </a: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Uyanık değildir. Ancak ağrıyı hissedebileceği şekilde bir uyarı verildiğinde yüzünü buruşturur ve ağrı uygulanan yeri çekmeye çalışır.</a:t>
            </a:r>
          </a:p>
          <a:p>
            <a:pPr lvl="1" indent="-342900" algn="just"/>
            <a:r>
              <a:rPr lang="tr-TR" sz="2000" b="1" dirty="0">
                <a:solidFill>
                  <a:schemeClr val="bg1"/>
                </a:solidFill>
                <a:highlight>
                  <a:srgbClr val="000000"/>
                </a:highlight>
                <a:ea typeface="Calibri" panose="020F0502020204030204" pitchFamily="34" charset="0"/>
                <a:cs typeface="Arial" panose="020B0604020202020204" pitchFamily="34" charset="0"/>
              </a:rPr>
              <a:t>Y</a:t>
            </a:r>
            <a:r>
              <a:rPr lang="tr-TR" sz="2000" dirty="0">
                <a:solidFill>
                  <a:schemeClr val="bg1"/>
                </a:solidFill>
                <a:highlight>
                  <a:srgbClr val="000000"/>
                </a:highlight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tr-TR" sz="2000" b="1" i="1" dirty="0">
                <a:solidFill>
                  <a:schemeClr val="bg1"/>
                </a:solidFill>
                <a:highlight>
                  <a:srgbClr val="000000"/>
                </a:highlight>
                <a:ea typeface="Calibri" panose="020F0502020204030204" pitchFamily="34" charset="0"/>
                <a:cs typeface="Arial" panose="020B0604020202020204" pitchFamily="34" charset="0"/>
              </a:rPr>
              <a:t>(Yanıtsız): </a:t>
            </a: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Bilinci tamamen kapalıdır. Sesli ya da ağrılı hiçbir uyarana cevap vermez.</a:t>
            </a:r>
            <a:endParaRPr lang="tr-TR" sz="2400" dirty="0">
              <a:ea typeface="Times New Roman" panose="02020603050405020304" pitchFamily="18" charset="0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E1537579-8A48-4371-AD37-44704E40BA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9BC697AC-0505-5038-C171-C5D1F937175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51883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ikdörtgen 4">
            <a:extLst>
              <a:ext uri="{FF2B5EF4-FFF2-40B4-BE49-F238E27FC236}">
                <a16:creationId xmlns:a16="http://schemas.microsoft.com/office/drawing/2014/main" id="{89A2F975-607F-4F51-89CC-17A3D046F091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BA2DFDBF-3564-4102-9469-162FA097A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br>
              <a:rPr lang="tr-TR" sz="4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</a:br>
            <a:r>
              <a:rPr lang="tr-TR" sz="32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Nefes Darlığı</a:t>
            </a:r>
            <a:br>
              <a:rPr lang="tr-TR" sz="3600" dirty="0">
                <a:effectLst/>
                <a:ea typeface="Times New Roman" panose="02020603050405020304" pitchFamily="18" charset="0"/>
              </a:rPr>
            </a:br>
            <a:r>
              <a:rPr lang="tr-TR" sz="2400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Astım</a:t>
            </a:r>
            <a:br>
              <a:rPr lang="tr-TR" sz="4000" dirty="0">
                <a:effectLst/>
                <a:ea typeface="Times New Roman" panose="02020603050405020304" pitchFamily="18" charset="0"/>
              </a:rPr>
            </a:br>
            <a:endParaRPr lang="tr-TR" sz="40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4E01FED-C65E-4ECF-B104-37FE08EDA0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16832"/>
            <a:ext cx="8136904" cy="3600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r-TR" sz="24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Astım; hava yollarını daraltan ve atak sırasında yaşamı tehdit eden bir hastalıktır.</a:t>
            </a:r>
          </a:p>
          <a:p>
            <a:pPr algn="just"/>
            <a:r>
              <a:rPr lang="tr-TR" sz="24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Belirti ve bulguları: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lvl="1" indent="-342900" algn="just"/>
            <a:r>
              <a:rPr lang="tr-TR" sz="2000" dirty="0">
                <a:solidFill>
                  <a:srgbClr val="000000"/>
                </a:solidFill>
                <a:ea typeface="Times New Roman" panose="02020603050405020304" pitchFamily="18" charset="0"/>
              </a:rPr>
              <a:t>N</a:t>
            </a:r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efes almakta zorlanma</a:t>
            </a:r>
            <a:endParaRPr lang="tr-TR" sz="2000" dirty="0">
              <a:effectLst/>
              <a:ea typeface="Times New Roman" panose="02020603050405020304" pitchFamily="18" charset="0"/>
            </a:endParaRPr>
          </a:p>
          <a:p>
            <a:pPr lvl="1" indent="-342900" algn="just"/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Alınan nefesin yeterli olmadığının ifade edilmesi</a:t>
            </a:r>
            <a:endParaRPr lang="tr-TR" sz="2000" dirty="0">
              <a:effectLst/>
              <a:ea typeface="Times New Roman" panose="02020603050405020304" pitchFamily="18" charset="0"/>
            </a:endParaRPr>
          </a:p>
          <a:p>
            <a:pPr lvl="1" indent="-342900" algn="just"/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Hızlı nefes alıp verme ve öksürme</a:t>
            </a:r>
            <a:endParaRPr lang="tr-TR" sz="2000" dirty="0">
              <a:effectLst/>
              <a:ea typeface="Times New Roman" panose="02020603050405020304" pitchFamily="18" charset="0"/>
            </a:endParaRPr>
          </a:p>
          <a:p>
            <a:pPr lvl="1" indent="-342900" algn="just"/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Nefes verirken ıslık ya da hırıltı sesi çıkarma</a:t>
            </a:r>
            <a:endParaRPr lang="tr-TR" sz="2000" dirty="0">
              <a:effectLst/>
              <a:ea typeface="Times New Roman" panose="02020603050405020304" pitchFamily="18" charset="0"/>
            </a:endParaRPr>
          </a:p>
          <a:p>
            <a:pPr lvl="1" indent="-342900" algn="just"/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Göğüste sıkışma veya ağrı hissetme</a:t>
            </a:r>
            <a:endParaRPr lang="tr-TR" sz="2000" dirty="0">
              <a:effectLst/>
              <a:ea typeface="Times New Roman" panose="02020603050405020304" pitchFamily="18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239" y="4365104"/>
            <a:ext cx="2759929" cy="20203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CC59FBFA-A9D3-4523-92B9-AA93EFDEB13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2C60565D-851D-BF8A-5AF6-89F532C2E2A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82227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6">
            <a:extLst>
              <a:ext uri="{FF2B5EF4-FFF2-40B4-BE49-F238E27FC236}">
                <a16:creationId xmlns:a16="http://schemas.microsoft.com/office/drawing/2014/main" id="{B1315747-6133-4402-83DA-8600A1F390A6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D126F7B-FE5C-494B-BCF6-9E43C2D2D5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60" y="2060848"/>
            <a:ext cx="6264696" cy="3456384"/>
          </a:xfrm>
        </p:spPr>
        <p:txBody>
          <a:bodyPr>
            <a:normAutofit/>
          </a:bodyPr>
          <a:lstStyle/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Belirtilerde hızlı kötüleşme</a:t>
            </a:r>
            <a:endParaRPr lang="tr-TR" sz="20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0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İnhaler</a:t>
            </a:r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ilaç almasına rağmen belirtilerin artması</a:t>
            </a:r>
            <a:endParaRPr lang="tr-TR" sz="20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Şiddetli nefes darlığı</a:t>
            </a:r>
            <a:endParaRPr lang="tr-TR" sz="20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Normal konuşmanın bozulması (cümle kuramama)</a:t>
            </a:r>
            <a:endParaRPr lang="tr-TR" sz="20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Terleme</a:t>
            </a:r>
            <a:endParaRPr lang="tr-TR" sz="20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Solukluk</a:t>
            </a:r>
            <a:endParaRPr lang="tr-TR" sz="20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Endişe ve panikleme</a:t>
            </a:r>
            <a:endParaRPr lang="tr-TR" sz="20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Dudakların ve tırnak yataklarının gri mavi tonu alması</a:t>
            </a:r>
            <a:endParaRPr lang="tr-TR" sz="2000" dirty="0"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0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Bilinç kaybı</a:t>
            </a:r>
            <a:endParaRPr lang="tr-TR" sz="2000" dirty="0"/>
          </a:p>
        </p:txBody>
      </p:sp>
      <p:sp>
        <p:nvSpPr>
          <p:cNvPr id="6" name="Başlık 1">
            <a:extLst>
              <a:ext uri="{FF2B5EF4-FFF2-40B4-BE49-F238E27FC236}">
                <a16:creationId xmlns:a16="http://schemas.microsoft.com/office/drawing/2014/main" id="{F49ED90F-AC35-4D09-8DC2-4B9F8A629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Autofit/>
          </a:bodyPr>
          <a:lstStyle/>
          <a:p>
            <a:pPr algn="l"/>
            <a:br>
              <a:rPr lang="tr-TR" sz="4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</a:br>
            <a:r>
              <a:rPr lang="tr-TR" sz="32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Nefes Darlığı</a:t>
            </a:r>
            <a:br>
              <a:rPr lang="tr-TR" sz="3600" dirty="0">
                <a:effectLst/>
                <a:ea typeface="Times New Roman" panose="02020603050405020304" pitchFamily="18" charset="0"/>
              </a:rPr>
            </a:br>
            <a:r>
              <a:rPr lang="tr-TR" sz="2400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Astım – Durumun Kötüleştiğini Gösteren Belirti Ve Bulgular</a:t>
            </a:r>
            <a:br>
              <a:rPr lang="tr-TR" sz="4000" dirty="0">
                <a:effectLst/>
                <a:ea typeface="Times New Roman" panose="02020603050405020304" pitchFamily="18" charset="0"/>
              </a:rPr>
            </a:br>
            <a:endParaRPr lang="tr-TR" sz="40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7696" y="1988840"/>
            <a:ext cx="2143656" cy="21099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4160" y="4315718"/>
            <a:ext cx="2177192" cy="2181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Resim 7">
            <a:extLst>
              <a:ext uri="{FF2B5EF4-FFF2-40B4-BE49-F238E27FC236}">
                <a16:creationId xmlns:a16="http://schemas.microsoft.com/office/drawing/2014/main" id="{C450B87F-DE4E-4AEF-BB46-453764E7AD9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859FA1B5-D93C-0097-2CE0-6AE925001A3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5491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ikdörtgen 5">
            <a:extLst>
              <a:ext uri="{FF2B5EF4-FFF2-40B4-BE49-F238E27FC236}">
                <a16:creationId xmlns:a16="http://schemas.microsoft.com/office/drawing/2014/main" id="{EEC2DEB6-29CF-4E60-9D7C-2B093626FA7E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EC589D8-5383-465A-800B-BBEEEA346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736" y="1844824"/>
            <a:ext cx="8147248" cy="4027586"/>
          </a:xfrm>
        </p:spPr>
        <p:txBody>
          <a:bodyPr>
            <a:noAutofit/>
          </a:bodyPr>
          <a:lstStyle/>
          <a:p>
            <a:pPr algn="just"/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Sakin olun ve hastaya güvende olduğunu anlatın.</a:t>
            </a:r>
            <a:endParaRPr lang="tr-TR" sz="2000" dirty="0">
              <a:effectLst/>
              <a:ea typeface="Times New Roman" panose="02020603050405020304" pitchFamily="18" charset="0"/>
            </a:endParaRPr>
          </a:p>
          <a:p>
            <a:pPr algn="just"/>
            <a:r>
              <a:rPr lang="tr-TR" sz="2000" dirty="0">
                <a:solidFill>
                  <a:srgbClr val="000000"/>
                </a:solidFill>
                <a:ea typeface="Times New Roman" panose="02020603050405020304" pitchFamily="18" charset="0"/>
              </a:rPr>
              <a:t>E</a:t>
            </a:r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 rahat olduğu pozisyonu almasına yardım edin. Zorla yatırmaya çalışmayın.</a:t>
            </a:r>
            <a:endParaRPr lang="tr-TR" sz="2000" dirty="0">
              <a:ea typeface="Times New Roman" panose="02020603050405020304" pitchFamily="18" charset="0"/>
            </a:endParaRPr>
          </a:p>
          <a:p>
            <a:pPr algn="just"/>
            <a:r>
              <a:rPr lang="tr-TR" sz="20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Pencereleri açın ve sıkı giysileri gevşetin.</a:t>
            </a:r>
          </a:p>
          <a:p>
            <a:pPr algn="just"/>
            <a:r>
              <a:rPr lang="tr-TR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</a:t>
            </a:r>
            <a:r>
              <a:rPr lang="tr-TR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endi ilaçlarını (</a:t>
            </a:r>
            <a:r>
              <a:rPr lang="tr-TR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inhaler</a:t>
            </a:r>
            <a:r>
              <a:rPr lang="tr-TR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hava) almasına yardım edin.</a:t>
            </a:r>
          </a:p>
        </p:txBody>
      </p:sp>
      <p:sp>
        <p:nvSpPr>
          <p:cNvPr id="7" name="Başlık 1">
            <a:extLst>
              <a:ext uri="{FF2B5EF4-FFF2-40B4-BE49-F238E27FC236}">
                <a16:creationId xmlns:a16="http://schemas.microsoft.com/office/drawing/2014/main" id="{9E4D7C42-407C-4F03-8871-D311BD492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Autofit/>
          </a:bodyPr>
          <a:lstStyle/>
          <a:p>
            <a:pPr algn="l"/>
            <a:br>
              <a:rPr lang="tr-TR" sz="4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</a:br>
            <a:r>
              <a:rPr lang="tr-TR" sz="32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Nefes Darlığı</a:t>
            </a:r>
            <a:br>
              <a:rPr lang="tr-TR" sz="3600" dirty="0">
                <a:effectLst/>
                <a:ea typeface="Times New Roman" panose="02020603050405020304" pitchFamily="18" charset="0"/>
              </a:rPr>
            </a:br>
            <a:r>
              <a:rPr lang="tr-TR" sz="2400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Astım – İlk Yardım</a:t>
            </a:r>
            <a:br>
              <a:rPr lang="tr-TR" sz="4000" dirty="0">
                <a:effectLst/>
                <a:ea typeface="Times New Roman" panose="02020603050405020304" pitchFamily="18" charset="0"/>
              </a:rPr>
            </a:br>
            <a:endParaRPr lang="tr-TR" sz="4000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3975191"/>
            <a:ext cx="2710434" cy="25807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Resim 7">
            <a:extLst>
              <a:ext uri="{FF2B5EF4-FFF2-40B4-BE49-F238E27FC236}">
                <a16:creationId xmlns:a16="http://schemas.microsoft.com/office/drawing/2014/main" id="{9129CC05-AFC4-4BDD-9EE7-85FE5906897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A71AF664-B5C2-142A-BDF9-C4CD32EC6C8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6712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ikdörtgen 5">
            <a:extLst>
              <a:ext uri="{FF2B5EF4-FFF2-40B4-BE49-F238E27FC236}">
                <a16:creationId xmlns:a16="http://schemas.microsoft.com/office/drawing/2014/main" id="{DF66D7F9-C363-4A31-B1F7-05121ADF0821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EC589D8-5383-465A-800B-BBEEEA346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736" y="1844824"/>
            <a:ext cx="8147248" cy="4027586"/>
          </a:xfrm>
        </p:spPr>
        <p:txBody>
          <a:bodyPr>
            <a:noAutofit/>
          </a:bodyPr>
          <a:lstStyle/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İlaçları aldıktan sonra 5 (beş) dakika içinde durumda düzelme olmazsa 112 acil yardım numarasını arayın ya da aratın.</a:t>
            </a:r>
            <a:endParaRPr lang="tr-TR" sz="20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Hasta/yaralı bilincini kaybederse kurtarma (iyileşme, derlenme) pozisyonuna getirin ve solunumu sürekli kontrol edin.</a:t>
            </a:r>
            <a:endParaRPr lang="tr-TR" sz="20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112 acil yardım ekibi gelinceye kadar yanından ayrılmayın ve kontrol edin.</a:t>
            </a:r>
            <a:endParaRPr lang="tr-TR" sz="20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tr-TR" sz="20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Yaşam bulguları yoksa Temel Yaşam Desteğine başlayın.</a:t>
            </a:r>
            <a:endParaRPr lang="tr-TR" sz="20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" name="Başlık 1">
            <a:extLst>
              <a:ext uri="{FF2B5EF4-FFF2-40B4-BE49-F238E27FC236}">
                <a16:creationId xmlns:a16="http://schemas.microsoft.com/office/drawing/2014/main" id="{9E4D7C42-407C-4F03-8871-D311BD492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Autofit/>
          </a:bodyPr>
          <a:lstStyle/>
          <a:p>
            <a:pPr algn="l"/>
            <a:br>
              <a:rPr lang="tr-TR" sz="4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</a:br>
            <a:r>
              <a:rPr lang="tr-TR" sz="32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Nefes Darlığı</a:t>
            </a:r>
            <a:br>
              <a:rPr lang="tr-TR" sz="3600" dirty="0">
                <a:effectLst/>
                <a:ea typeface="Times New Roman" panose="02020603050405020304" pitchFamily="18" charset="0"/>
              </a:rPr>
            </a:br>
            <a:r>
              <a:rPr lang="tr-TR" sz="2400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Astım – İlk Yardım</a:t>
            </a:r>
            <a:br>
              <a:rPr lang="tr-TR" sz="4000" dirty="0">
                <a:effectLst/>
                <a:ea typeface="Times New Roman" panose="02020603050405020304" pitchFamily="18" charset="0"/>
              </a:rPr>
            </a:br>
            <a:endParaRPr lang="tr-TR" sz="4000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4175661"/>
            <a:ext cx="2520280" cy="23723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Resim 7">
            <a:extLst>
              <a:ext uri="{FF2B5EF4-FFF2-40B4-BE49-F238E27FC236}">
                <a16:creationId xmlns:a16="http://schemas.microsoft.com/office/drawing/2014/main" id="{D1D041B0-3234-493F-A532-DC305AAF279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15890129-2596-4C76-37FF-F872AD26DA6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1838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0CBF43DC-DEB2-45B2-9B42-849D4C0AE5FB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A169AB62-4FF9-4AC8-80AC-AE7EA811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0648"/>
            <a:ext cx="8003232" cy="1143000"/>
          </a:xfrm>
        </p:spPr>
        <p:txBody>
          <a:bodyPr>
            <a:no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KOAH- </a:t>
            </a:r>
            <a:r>
              <a:rPr lang="tr-TR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(Kronik </a:t>
            </a:r>
            <a:r>
              <a:rPr lang="tr-TR" sz="24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Obstrüktif</a:t>
            </a:r>
            <a:r>
              <a:rPr lang="tr-TR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Akciğer Hastalığı)</a:t>
            </a:r>
            <a:endParaRPr lang="tr-TR" sz="24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5BF9E14-9F04-43A9-A092-A0C2299248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0384" y="1844824"/>
            <a:ext cx="7776864" cy="3484978"/>
          </a:xfrm>
        </p:spPr>
        <p:txBody>
          <a:bodyPr>
            <a:normAutofit/>
          </a:bodyPr>
          <a:lstStyle/>
          <a:p>
            <a:r>
              <a:rPr lang="tr-TR" sz="24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Nefes almayı zorlaştıran hava yolu tıkanıklığıdır. </a:t>
            </a:r>
          </a:p>
          <a:p>
            <a:r>
              <a:rPr lang="tr-TR" sz="24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Genellikle sigara içenlerde görülür. </a:t>
            </a:r>
          </a:p>
          <a:p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Yaşlı kişilerde daha sıklıkla görülür.</a:t>
            </a:r>
          </a:p>
          <a:p>
            <a:r>
              <a:rPr lang="tr-TR" sz="2400" b="1" dirty="0">
                <a:solidFill>
                  <a:srgbClr val="000000"/>
                </a:solidFill>
                <a:ea typeface="Times New Roman" panose="02020603050405020304" pitchFamily="18" charset="0"/>
              </a:rPr>
              <a:t>Belirti ve bulgular:</a:t>
            </a:r>
          </a:p>
          <a:p>
            <a:pPr lvl="1" algn="just">
              <a:lnSpc>
                <a:spcPct val="115000"/>
              </a:lnSpc>
            </a:pP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Belirti ve işaretler astıma benzer.</a:t>
            </a:r>
            <a:endParaRPr lang="tr-TR" sz="2400" dirty="0">
              <a:ea typeface="Times New Roman" panose="02020603050405020304" pitchFamily="18" charset="0"/>
            </a:endParaRPr>
          </a:p>
          <a:p>
            <a:pPr lvl="1" algn="just">
              <a:lnSpc>
                <a:spcPct val="115000"/>
              </a:lnSpc>
            </a:pP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Nefes verirken ıslık ya da hışıltı sesi çıkarma</a:t>
            </a:r>
            <a:endParaRPr lang="tr-TR" sz="2400" dirty="0">
              <a:ea typeface="Times New Roman" panose="02020603050405020304" pitchFamily="18" charset="0"/>
            </a:endParaRPr>
          </a:p>
          <a:p>
            <a:pPr lvl="1" algn="just">
              <a:lnSpc>
                <a:spcPct val="115000"/>
              </a:lnSpc>
            </a:pP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Öksürük ve nefes darlığı</a:t>
            </a:r>
            <a:endParaRPr lang="tr-TR" sz="2400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F2F9B71F-AEDD-49CA-906D-39E00F0BFC3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7DC27E52-7E8B-5AD9-D061-B5CB94FB501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4700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BFC88764-E64C-4DF9-91FA-58706276F106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9D3C136-B6DA-4A6C-A82A-CE041C50D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571184" cy="1210146"/>
          </a:xfrm>
        </p:spPr>
        <p:txBody>
          <a:bodyPr>
            <a:no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KOAH (Kronik </a:t>
            </a:r>
            <a:r>
              <a:rPr lang="tr-TR" sz="3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Obstrüktif</a:t>
            </a:r>
            <a:r>
              <a:rPr lang="tr-TR" sz="3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Akciğer Hastalığı)</a:t>
            </a:r>
            <a:br>
              <a:rPr lang="tr-TR" sz="3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tr-TR" sz="2400" i="1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KOAH Atak Sırasındaki </a:t>
            </a:r>
            <a:r>
              <a:rPr lang="tr-TR" sz="2400" i="1" dirty="0">
                <a:effectLst/>
                <a:ea typeface="Times New Roman" panose="02020603050405020304" pitchFamily="18" charset="0"/>
              </a:rPr>
              <a:t>İlk Yardım</a:t>
            </a:r>
            <a:endParaRPr lang="tr-TR" sz="36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F53012C-9D8B-4D82-90F9-04A1A37A71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552" y="1628800"/>
            <a:ext cx="8229600" cy="4525963"/>
          </a:xfrm>
        </p:spPr>
        <p:txBody>
          <a:bodyPr>
            <a:normAutofit/>
          </a:bodyPr>
          <a:lstStyle/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400" dirty="0">
                <a:solidFill>
                  <a:srgbClr val="000000"/>
                </a:solidFill>
                <a:ea typeface="Times New Roman" panose="02020603050405020304" pitchFamily="18" charset="0"/>
              </a:rPr>
              <a:t>E</a:t>
            </a: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 rahat olduğu pozisyonu almasına yardım edin.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Zorla yatırmaya çalışmayın. Genelde oturur pozisyonda daha rahat nefes alırlar.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Kendisine ait ilaçları (</a:t>
            </a:r>
            <a:r>
              <a:rPr lang="tr-TR" sz="24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inhaler</a:t>
            </a: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, hava) almasına yardım edin.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İlaçları aldıktan sonra 5 (beş) dakika içinde durumda düzelme olmazsa 112 acil yardım numarasını arayın ya da aratın.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Salgılarını atabilmesi için öksürmeye teşvik edin.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112 acil yardım ekibi gelinceye kadar yanından ayrılmayın ve kontrol edin.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tr-TR" sz="24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Yaşamsal bulguları yoksa Temel Yaşam Desteğine başlayın.</a:t>
            </a:r>
            <a:r>
              <a:rPr lang="tr-TR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tr-T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92680518-9FC4-4EEC-8805-6F8D45EA55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38B216C5-C5A3-615F-9D17-B7B20DAD99B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35813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C2247235-A916-4A6C-B5D8-FDBFEA796900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8D2994DE-2801-44FC-9B4D-F507E0144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192" y="346646"/>
            <a:ext cx="7571184" cy="706090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Çok Hızlı Nefes Alıp Veren Hasta</a:t>
            </a:r>
            <a:endParaRPr lang="tr-TR" sz="32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9E98FC1-EDDD-43F1-8412-56340E9516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5192" y="1916832"/>
            <a:ext cx="8119432" cy="3744416"/>
          </a:xfrm>
          <a:solidFill>
            <a:schemeClr val="bg1"/>
          </a:solidFill>
        </p:spPr>
        <p:txBody>
          <a:bodyPr>
            <a:normAutofit/>
          </a:bodyPr>
          <a:lstStyle/>
          <a:p>
            <a:pPr algn="just">
              <a:spcAft>
                <a:spcPts val="1000"/>
              </a:spcAft>
            </a:pP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Bazı insanlarda duygusal sıkıntılar ve stres </a:t>
            </a:r>
            <a:r>
              <a:rPr lang="tr-TR" sz="24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hiperventilasyon</a:t>
            </a: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adı verilen nefes alıp vermenin hızlanmasına neden olabilir.</a:t>
            </a:r>
          </a:p>
          <a:p>
            <a:pPr algn="just">
              <a:spcAft>
                <a:spcPts val="1000"/>
              </a:spcAft>
            </a:pPr>
            <a:r>
              <a:rPr lang="tr-TR" sz="2400" dirty="0">
                <a:ea typeface="Calibri" panose="020F0502020204030204" pitchFamily="34" charset="0"/>
                <a:cs typeface="Arial" panose="020B0604020202020204" pitchFamily="34" charset="0"/>
              </a:rPr>
              <a:t>Belirti ve bulgular:</a:t>
            </a:r>
          </a:p>
          <a:p>
            <a:pPr lvl="1" algn="just">
              <a:spcAft>
                <a:spcPts val="1000"/>
              </a:spcAft>
            </a:pP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Nefes darlığı</a:t>
            </a:r>
          </a:p>
          <a:p>
            <a:pPr lvl="1" algn="just">
              <a:spcAft>
                <a:spcPts val="1000"/>
              </a:spcAft>
            </a:pP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Hızlı nefes alma (dakikada 40 ve üzeri)</a:t>
            </a:r>
          </a:p>
          <a:p>
            <a:pPr lvl="1" algn="just">
              <a:spcAft>
                <a:spcPts val="1000"/>
              </a:spcAft>
            </a:pP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Eller, ayaklar ve ağız çevresinde karıncalanma, uyuşma</a:t>
            </a:r>
            <a:endParaRPr lang="tr-TR" sz="2400" dirty="0">
              <a:ea typeface="Times New Roman" panose="02020603050405020304" pitchFamily="18" charset="0"/>
            </a:endParaRPr>
          </a:p>
          <a:p>
            <a:pPr lvl="1" algn="just">
              <a:spcAft>
                <a:spcPts val="1000"/>
              </a:spcAft>
            </a:pP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Baş dönmesi ve sersemlik hissi</a:t>
            </a:r>
            <a:endParaRPr lang="tr-TR" sz="24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0D423E8B-5ADB-4AE2-9A99-2EBCDEE56F8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474B4BC4-C6F3-DC90-2DC2-3D39D9150E6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51854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CFDC6099-44B5-4F1A-9BB8-32549BCB4FD7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6E84FFB-BE11-4CE5-8006-FC455D9A82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721" y="2492896"/>
            <a:ext cx="8064896" cy="2548873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just"/>
            <a:r>
              <a:rPr lang="tr-TR" sz="24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Hasta/yaralıya güven verin</a:t>
            </a:r>
          </a:p>
          <a:p>
            <a:pPr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Sakin bir yerde oturmasını sağlayın.</a:t>
            </a:r>
          </a:p>
          <a:p>
            <a:pPr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Karın kaslarını kullanarak burundan yavaşça nefes almasını, aldığı nefesi bir iki saniye içinde tutmasını ve daha sonra dudaklarını büzerek ağzından yavaşça vermesi söyleyin.</a:t>
            </a:r>
          </a:p>
          <a:p>
            <a:pPr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Uygulama sırasında hasta</a:t>
            </a:r>
            <a:r>
              <a:rPr lang="tr-TR" sz="24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 /yaralıya </a:t>
            </a:r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destek olun.</a:t>
            </a:r>
            <a:endParaRPr lang="tr-TR" sz="2400" dirty="0">
              <a:effectLst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tr-TR" sz="2400" dirty="0"/>
          </a:p>
        </p:txBody>
      </p:sp>
      <p:sp>
        <p:nvSpPr>
          <p:cNvPr id="10" name="Başlık 1">
            <a:extLst>
              <a:ext uri="{FF2B5EF4-FFF2-40B4-BE49-F238E27FC236}">
                <a16:creationId xmlns:a16="http://schemas.microsoft.com/office/drawing/2014/main" id="{8BBC437B-38CA-4EE5-A9C2-45B9C5718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32" y="378785"/>
            <a:ext cx="7571184" cy="972523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Çok Hızlı Nefes Alıp Veren Hasta</a:t>
            </a:r>
            <a:br>
              <a:rPr lang="tr-TR" sz="3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tr-TR" sz="2400" i="1" dirty="0">
                <a:solidFill>
                  <a:srgbClr val="000000"/>
                </a:solidFill>
                <a:ea typeface="Calibri" panose="020F0502020204030204" pitchFamily="34" charset="0"/>
                <a:cs typeface="Arial" panose="020B0604020202020204" pitchFamily="34" charset="0"/>
              </a:rPr>
              <a:t>İ</a:t>
            </a:r>
            <a:r>
              <a:rPr lang="tr-TR" sz="2400" i="1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lk Yardım</a:t>
            </a:r>
            <a:endParaRPr lang="tr-TR" sz="2400" i="1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9C5F1448-4186-4F50-BDD0-51F8F81C10C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0F55F18F-E068-9E07-34B7-5910251795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4124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ikdörtgen 4">
            <a:extLst>
              <a:ext uri="{FF2B5EF4-FFF2-40B4-BE49-F238E27FC236}">
                <a16:creationId xmlns:a16="http://schemas.microsoft.com/office/drawing/2014/main" id="{C54201E0-BCA4-4048-8CBB-099D7473739E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A2986D56-DB7C-42BF-9652-3480BE77A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78786"/>
            <a:ext cx="7571184" cy="706090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Vücut Sıvı Dengesindeki Bozukluk</a:t>
            </a:r>
            <a:endParaRPr lang="tr-TR" sz="32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E1004B8-8884-4EE8-973C-5241A7B0D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60" y="1627888"/>
            <a:ext cx="7920880" cy="3773009"/>
          </a:xfrm>
        </p:spPr>
        <p:txBody>
          <a:bodyPr>
            <a:noAutofit/>
          </a:bodyPr>
          <a:lstStyle/>
          <a:p>
            <a:pPr algn="just"/>
            <a:r>
              <a:rPr lang="tr-TR" sz="2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Spor müsabakaları, sıcak havalar ve çok soğuk karlı havalarda kişiler susuzluk hissi hissetmeseler dahi vücutlarından su kaybederler.</a:t>
            </a:r>
            <a:endParaRPr lang="tr-TR" sz="2400" dirty="0">
              <a:solidFill>
                <a:srgbClr val="000000"/>
              </a:solidFill>
              <a:ea typeface="Times New Roman" panose="02020603050405020304" pitchFamily="18" charset="0"/>
            </a:endParaRPr>
          </a:p>
          <a:p>
            <a:pPr algn="just"/>
            <a:r>
              <a:rPr lang="tr-TR" sz="2400" b="1" dirty="0">
                <a:ea typeface="Times New Roman" panose="02020603050405020304" pitchFamily="18" charset="0"/>
              </a:rPr>
              <a:t>B</a:t>
            </a:r>
            <a:r>
              <a:rPr lang="tr-TR" sz="2400" b="1" dirty="0">
                <a:effectLst/>
                <a:ea typeface="Times New Roman" panose="02020603050405020304" pitchFamily="18" charset="0"/>
              </a:rPr>
              <a:t>elirti ve bulgular:</a:t>
            </a:r>
            <a:endParaRPr lang="tr-TR" sz="2400" b="1" dirty="0">
              <a:ea typeface="Times New Roman" panose="02020603050405020304" pitchFamily="18" charset="0"/>
            </a:endParaRPr>
          </a:p>
          <a:p>
            <a:pPr lvl="1" algn="just"/>
            <a:r>
              <a:rPr lang="tr-TR" sz="2000" dirty="0">
                <a:effectLst/>
                <a:ea typeface="Times New Roman" panose="02020603050405020304" pitchFamily="18" charset="0"/>
              </a:rPr>
              <a:t>İdrar renginde koyulaşma</a:t>
            </a:r>
          </a:p>
          <a:p>
            <a:pPr lvl="1" algn="just"/>
            <a:r>
              <a:rPr lang="tr-TR" sz="2000" dirty="0">
                <a:effectLst/>
                <a:ea typeface="Times New Roman" panose="02020603050405020304" pitchFamily="18" charset="0"/>
              </a:rPr>
              <a:t>İdrar miktarında azalma</a:t>
            </a:r>
          </a:p>
          <a:p>
            <a:pPr algn="just"/>
            <a:r>
              <a:rPr lang="tr-TR" sz="2400" b="1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Vücut suyu ve dengesindeki bozukluğunda </a:t>
            </a:r>
            <a:r>
              <a:rPr lang="tr-TR" sz="2400" b="1" dirty="0">
                <a:effectLst/>
                <a:ea typeface="Times New Roman" panose="02020603050405020304" pitchFamily="18" charset="0"/>
                <a:cs typeface="Arial" panose="020B0604020202020204" pitchFamily="34" charset="0"/>
              </a:rPr>
              <a:t>ilkyardım:</a:t>
            </a:r>
            <a:endParaRPr lang="tr-TR" sz="2400" b="1" dirty="0"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lvl="1" algn="just"/>
            <a:r>
              <a:rPr lang="tr-TR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Bu durumlarda kişiler susuzluk hissetmese de su içmeye teşvik edilmelidir.</a:t>
            </a:r>
            <a:endParaRPr lang="tr-TR" sz="2000" dirty="0">
              <a:effectLst/>
              <a:ea typeface="Times New Roman" panose="02020603050405020304" pitchFamily="18" charset="0"/>
            </a:endParaRPr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37FDF00C-4A22-4930-9EC2-53345407C03A}"/>
              </a:ext>
            </a:extLst>
          </p:cNvPr>
          <p:cNvSpPr/>
          <p:nvPr/>
        </p:nvSpPr>
        <p:spPr>
          <a:xfrm>
            <a:off x="912981" y="5521717"/>
            <a:ext cx="7128792" cy="95749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tr-TR" sz="24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DİKKAT!!</a:t>
            </a:r>
            <a:endParaRPr lang="tr-TR" sz="240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tr-TR" sz="2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Susuzluğu gidermek için k</a:t>
            </a:r>
            <a:r>
              <a:rPr lang="tr-TR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ar veya buz kullanılmamalıdır. </a:t>
            </a:r>
            <a:endParaRPr lang="tr-TR" sz="2400" dirty="0"/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46FE690F-48EE-4781-9774-922D1D92892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E9AA58C3-4C72-8CC5-4642-C2246D011FD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233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ikdörtgen 4">
            <a:extLst>
              <a:ext uri="{FF2B5EF4-FFF2-40B4-BE49-F238E27FC236}">
                <a16:creationId xmlns:a16="http://schemas.microsoft.com/office/drawing/2014/main" id="{E0D3295D-7DEB-4783-A88A-6B9EE9415A37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073ED16-BCBB-4C30-B4B9-0121C17C8E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5306" y="2060848"/>
            <a:ext cx="3800670" cy="3456384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</a:pPr>
            <a:r>
              <a:rPr lang="tr-TR" sz="20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Kafa ve beyindeki yaralanmalar</a:t>
            </a:r>
          </a:p>
          <a:p>
            <a:pPr>
              <a:lnSpc>
                <a:spcPct val="115000"/>
              </a:lnSpc>
            </a:pPr>
            <a:r>
              <a:rPr lang="tr-TR" sz="20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İnme (felç)</a:t>
            </a:r>
          </a:p>
          <a:p>
            <a:pPr>
              <a:lnSpc>
                <a:spcPct val="115000"/>
              </a:lnSpc>
            </a:pPr>
            <a:r>
              <a:rPr lang="tr-TR" sz="20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Beyindeki kitleler</a:t>
            </a:r>
          </a:p>
          <a:p>
            <a:pPr>
              <a:lnSpc>
                <a:spcPct val="115000"/>
              </a:lnSpc>
            </a:pPr>
            <a:r>
              <a:rPr lang="tr-TR" sz="20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Enfeksiyonlar</a:t>
            </a:r>
          </a:p>
          <a:p>
            <a:pPr>
              <a:lnSpc>
                <a:spcPct val="115000"/>
              </a:lnSpc>
            </a:pPr>
            <a:r>
              <a:rPr lang="tr-TR" sz="20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İlaçların aşırı dozda alınması ya da yan etkileri</a:t>
            </a:r>
          </a:p>
          <a:p>
            <a:pPr>
              <a:lnSpc>
                <a:spcPct val="115000"/>
              </a:lnSpc>
            </a:pPr>
            <a:r>
              <a:rPr lang="tr-TR" sz="20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Sıcak çarpması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tr-TR" sz="20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Sara (epilepsi) </a:t>
            </a:r>
            <a:r>
              <a:rPr lang="tr-TR" sz="20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nöbeti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74210974-EA9A-4577-A04A-023FD4DFC1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0" y="2060848"/>
            <a:ext cx="4320480" cy="3312368"/>
          </a:xfrm>
        </p:spPr>
        <p:txBody>
          <a:bodyPr>
            <a:normAutofit/>
          </a:bodyPr>
          <a:lstStyle/>
          <a:p>
            <a:pPr>
              <a:lnSpc>
                <a:spcPct val="115000"/>
              </a:lnSpc>
            </a:pPr>
            <a:r>
              <a:rPr lang="tr-TR" sz="2000" dirty="0">
                <a:effectLst/>
                <a:ea typeface="Calibri" panose="020F0502020204030204" pitchFamily="34" charset="0"/>
              </a:rPr>
              <a:t>Kan basıncı (tansiyon) düşmesi</a:t>
            </a:r>
            <a:endParaRPr lang="tr-TR" sz="20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</a:pPr>
            <a:r>
              <a:rPr lang="tr-TR" sz="20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Uyuşturucu madde alımı</a:t>
            </a:r>
          </a:p>
          <a:p>
            <a:pPr>
              <a:lnSpc>
                <a:spcPct val="115000"/>
              </a:lnSpc>
            </a:pPr>
            <a:r>
              <a:rPr lang="tr-TR" sz="20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Zehirli gazların solunması</a:t>
            </a:r>
          </a:p>
          <a:p>
            <a:pPr>
              <a:lnSpc>
                <a:spcPct val="115000"/>
              </a:lnSpc>
            </a:pPr>
            <a:r>
              <a:rPr lang="tr-TR" sz="20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Kan şekeri düşüklüğü</a:t>
            </a:r>
          </a:p>
          <a:p>
            <a:pPr>
              <a:lnSpc>
                <a:spcPct val="115000"/>
              </a:lnSpc>
            </a:pPr>
            <a:r>
              <a:rPr lang="tr-TR" sz="20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Karaciğer ve böbrek yetmezlikleri</a:t>
            </a:r>
          </a:p>
          <a:p>
            <a:pPr>
              <a:lnSpc>
                <a:spcPct val="115000"/>
              </a:lnSpc>
            </a:pPr>
            <a:r>
              <a:rPr lang="tr-TR" sz="20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Guatr hastalığı</a:t>
            </a:r>
          </a:p>
          <a:p>
            <a:pPr>
              <a:lnSpc>
                <a:spcPct val="115000"/>
              </a:lnSpc>
            </a:pPr>
            <a:r>
              <a:rPr lang="tr-TR" sz="20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Depresyon veya şizofreni gibi psikiyatrik nedenler</a:t>
            </a:r>
          </a:p>
          <a:p>
            <a:pPr marL="0" indent="0">
              <a:buNone/>
            </a:pPr>
            <a:endParaRPr lang="tr-TR" dirty="0"/>
          </a:p>
        </p:txBody>
      </p:sp>
      <p:sp>
        <p:nvSpPr>
          <p:cNvPr id="7" name="Başlık 1">
            <a:extLst>
              <a:ext uri="{FF2B5EF4-FFF2-40B4-BE49-F238E27FC236}">
                <a16:creationId xmlns:a16="http://schemas.microsoft.com/office/drawing/2014/main" id="{050C3DFD-7301-42B7-8552-EAE222272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260648"/>
            <a:ext cx="6696744" cy="1152128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Bilinç Bozukluğu</a:t>
            </a:r>
            <a:br>
              <a:rPr lang="tr-TR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</a:br>
            <a:r>
              <a:rPr lang="tr-TR" sz="2400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Bilinç Bozukluğu Yapan Nedenler</a:t>
            </a:r>
            <a:endParaRPr lang="tr-TR" sz="3100" i="1" dirty="0">
              <a:latin typeface="+mn-lt"/>
              <a:cs typeface="Calibri" panose="020F0502020204030204" pitchFamily="34" charset="0"/>
            </a:endParaRPr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77481544-27CD-491F-BBB4-382152CDBE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DE6A3D74-C99B-0D91-9F4C-5218A388A24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645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49C76313-91B2-45DC-8586-F41AC62E6F5F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00929F56-A5C6-48A0-A9A9-9B36443E2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88238"/>
            <a:ext cx="8229600" cy="3845018"/>
          </a:xfrm>
        </p:spPr>
        <p:txBody>
          <a:bodyPr>
            <a:noAutofit/>
          </a:bodyPr>
          <a:lstStyle/>
          <a:p>
            <a:pPr lvl="0" algn="just">
              <a:lnSpc>
                <a:spcPct val="115000"/>
              </a:lnSpc>
              <a:tabLst>
                <a:tab pos="4445" algn="l"/>
                <a:tab pos="168910" algn="l"/>
              </a:tabLst>
            </a:pP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Hasta/yaralının;</a:t>
            </a:r>
          </a:p>
          <a:p>
            <a:pPr lvl="1" algn="just">
              <a:lnSpc>
                <a:spcPct val="115000"/>
              </a:lnSpc>
              <a:tabLst>
                <a:tab pos="4445" algn="l"/>
                <a:tab pos="168910" algn="l"/>
              </a:tabLst>
            </a:pPr>
            <a:r>
              <a:rPr lang="tr-TR" sz="20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Bilinç durumunu değerlendirin ve eğer bilinç bozukluğu varsa seviyesini </a:t>
            </a:r>
            <a:r>
              <a:rPr lang="tr-TR" sz="20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USAY’ı</a:t>
            </a:r>
            <a:r>
              <a:rPr lang="tr-TR" sz="20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kullanarak belirleyin.</a:t>
            </a:r>
          </a:p>
          <a:p>
            <a:pPr lvl="1" algn="just">
              <a:lnSpc>
                <a:spcPct val="115000"/>
              </a:lnSpc>
              <a:tabLst>
                <a:tab pos="4445" algn="l"/>
                <a:tab pos="168910" algn="l"/>
              </a:tabLst>
            </a:pPr>
            <a:r>
              <a:rPr lang="tr-TR" sz="20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Eğer bilinç bozukluğu varsa 112 acil yardım numarasını arayın ya da aratın.</a:t>
            </a:r>
          </a:p>
          <a:p>
            <a:pPr lvl="1" algn="just">
              <a:lnSpc>
                <a:spcPct val="115000"/>
              </a:lnSpc>
              <a:tabLst>
                <a:tab pos="4445" algn="l"/>
                <a:tab pos="168910" algn="l"/>
              </a:tabLst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Y</a:t>
            </a:r>
            <a:r>
              <a:rPr lang="tr-TR" sz="20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aşam bulgularını değerlendirin. Eğer yaşam bulguları yoksa derhal Temel Yaşam Desteğine başlayın.</a:t>
            </a:r>
          </a:p>
          <a:p>
            <a:pPr lvl="1" algn="just">
              <a:lnSpc>
                <a:spcPct val="115000"/>
              </a:lnSpc>
              <a:tabLst>
                <a:tab pos="4445" algn="l"/>
                <a:tab pos="168910" algn="l"/>
              </a:tabLst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B</a:t>
            </a:r>
            <a:r>
              <a:rPr lang="tr-TR" sz="2000" dirty="0">
                <a:effectLst/>
                <a:ea typeface="Calibri" panose="020F0502020204030204" pitchFamily="34" charset="0"/>
              </a:rPr>
              <a:t>ilinci tamamen kapalı ve yaralanma şüphesi yoksa hasta/yaralıyı </a:t>
            </a:r>
            <a:r>
              <a:rPr lang="tr-TR" sz="20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kurtarma (iyileşme, derlenme)</a:t>
            </a:r>
            <a:r>
              <a:rPr lang="tr-TR" sz="2000" dirty="0">
                <a:effectLst/>
                <a:ea typeface="Calibri" panose="020F0502020204030204" pitchFamily="34" charset="0"/>
              </a:rPr>
              <a:t> pozisyonuna getirin.</a:t>
            </a:r>
          </a:p>
        </p:txBody>
      </p:sp>
      <p:sp>
        <p:nvSpPr>
          <p:cNvPr id="7" name="Başlık 1">
            <a:extLst>
              <a:ext uri="{FF2B5EF4-FFF2-40B4-BE49-F238E27FC236}">
                <a16:creationId xmlns:a16="http://schemas.microsoft.com/office/drawing/2014/main" id="{4543E50A-E54B-4F85-A9AE-ECAE01ADF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260648"/>
            <a:ext cx="6696744" cy="1152128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Bilinç Bozukluğu</a:t>
            </a:r>
            <a:br>
              <a:rPr lang="tr-TR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</a:br>
            <a:r>
              <a:rPr lang="tr-TR" sz="2400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Bilinç Bozukluğunda İlk Yardım</a:t>
            </a:r>
            <a:endParaRPr lang="tr-TR" sz="3100" i="1" dirty="0">
              <a:latin typeface="+mn-lt"/>
              <a:cs typeface="Calibri" panose="020F0502020204030204" pitchFamily="34" charset="0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4979BFBC-04B2-4588-BEEF-2EBAC9BFFB5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C05543D0-5323-415A-C01A-26D1AE742B5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660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3371C864-FB64-43E2-923F-AB18BEA627AC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00929F56-A5C6-48A0-A9A9-9B36443E2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551" y="2060848"/>
            <a:ext cx="8401873" cy="3888432"/>
          </a:xfrm>
        </p:spPr>
        <p:txBody>
          <a:bodyPr>
            <a:normAutofit/>
          </a:bodyPr>
          <a:lstStyle/>
          <a:p>
            <a:pPr algn="just">
              <a:lnSpc>
                <a:spcPct val="115000"/>
              </a:lnSpc>
              <a:tabLst>
                <a:tab pos="4445" algn="l"/>
                <a:tab pos="168910" algn="l"/>
              </a:tabLst>
            </a:pP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Bilinci açık ancak kendini kötü hissetme, terleme ve/veya bayılma hissi varsa şok pozisyonuna getirin.</a:t>
            </a:r>
          </a:p>
          <a:p>
            <a:pPr algn="just">
              <a:lnSpc>
                <a:spcPct val="115000"/>
              </a:lnSpc>
              <a:tabLst>
                <a:tab pos="4445" algn="l"/>
                <a:tab pos="168910" algn="l"/>
              </a:tabLst>
            </a:pP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Yaralanma ya da şüphesi varsa hasta/yaralının pozisyonu </a:t>
            </a:r>
            <a:r>
              <a:rPr lang="tr-TR" sz="2400" dirty="0">
                <a:ea typeface="Calibri" panose="020F0502020204030204" pitchFamily="34" charset="0"/>
                <a:cs typeface="Arial" panose="020B0604020202020204" pitchFamily="34" charset="0"/>
              </a:rPr>
              <a:t>sadece acil </a:t>
            </a: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taşıma tekniklerine uygun </a:t>
            </a:r>
            <a:r>
              <a:rPr lang="tr-TR" sz="2400" dirty="0">
                <a:ea typeface="Calibri" panose="020F0502020204030204" pitchFamily="34" charset="0"/>
                <a:cs typeface="Arial" panose="020B0604020202020204" pitchFamily="34" charset="0"/>
              </a:rPr>
              <a:t>şekilde boyun korunarak </a:t>
            </a: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değiştirilebilir. Eğer boyun korunamıyorsa pozisyonu değiştirmeyin.</a:t>
            </a:r>
          </a:p>
          <a:p>
            <a:pPr algn="just">
              <a:lnSpc>
                <a:spcPct val="115000"/>
              </a:lnSpc>
              <a:tabLst>
                <a:tab pos="4445" algn="l"/>
                <a:tab pos="168910" algn="l"/>
              </a:tabLst>
            </a:pP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Sık sık solunumunu kontrol edin.</a:t>
            </a:r>
          </a:p>
          <a:p>
            <a:pPr algn="just">
              <a:lnSpc>
                <a:spcPct val="115000"/>
              </a:lnSpc>
              <a:spcAft>
                <a:spcPts val="1000"/>
              </a:spcAft>
              <a:tabLst>
                <a:tab pos="4445" algn="l"/>
                <a:tab pos="168910" algn="l"/>
              </a:tabLst>
            </a:pP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Yardım gelinceye kadar yanından ayrılmayın.</a:t>
            </a:r>
          </a:p>
        </p:txBody>
      </p:sp>
      <p:sp>
        <p:nvSpPr>
          <p:cNvPr id="7" name="Başlık 1">
            <a:extLst>
              <a:ext uri="{FF2B5EF4-FFF2-40B4-BE49-F238E27FC236}">
                <a16:creationId xmlns:a16="http://schemas.microsoft.com/office/drawing/2014/main" id="{4543E50A-E54B-4F85-A9AE-ECAE01ADF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260648"/>
            <a:ext cx="6696744" cy="1152128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Bilinç Bozukluğu</a:t>
            </a:r>
            <a:br>
              <a:rPr lang="tr-TR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</a:br>
            <a:r>
              <a:rPr lang="tr-TR" sz="2400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Bilinç Bozukluğunda İlk Yardım</a:t>
            </a:r>
            <a:endParaRPr lang="tr-TR" sz="3100" i="1" dirty="0">
              <a:latin typeface="+mn-lt"/>
              <a:cs typeface="Calibri" panose="020F0502020204030204" pitchFamily="34" charset="0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5684CABE-B956-4924-AB6E-0A25EFC6C77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03DF9CC9-D266-40CC-1893-D663DC914D5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005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ikdörtgen 5">
            <a:extLst>
              <a:ext uri="{FF2B5EF4-FFF2-40B4-BE49-F238E27FC236}">
                <a16:creationId xmlns:a16="http://schemas.microsoft.com/office/drawing/2014/main" id="{6BCC7497-CBC9-433E-80EB-86FDF212E637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BC9C4BC-45BC-4D4C-A669-2300159A9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208" y="1602062"/>
            <a:ext cx="8085584" cy="1396746"/>
          </a:xfrm>
        </p:spPr>
        <p:txBody>
          <a:bodyPr>
            <a:normAutofit/>
          </a:bodyPr>
          <a:lstStyle/>
          <a:p>
            <a:pPr algn="just"/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Beyne giden kan akışının geçici bir süre ile azalmasından kaynaklanan kısmi veya tam bir bilinç kaybıdır.</a:t>
            </a:r>
          </a:p>
          <a:p>
            <a:pPr algn="just"/>
            <a:r>
              <a:rPr lang="tr-TR" sz="2400" dirty="0">
                <a:ea typeface="Calibri" panose="020F0502020204030204" pitchFamily="34" charset="0"/>
                <a:cs typeface="Arial" panose="020B0604020202020204" pitchFamily="34" charset="0"/>
              </a:rPr>
              <a:t>Nedenleri:</a:t>
            </a: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8" name="Başlık 1">
            <a:extLst>
              <a:ext uri="{FF2B5EF4-FFF2-40B4-BE49-F238E27FC236}">
                <a16:creationId xmlns:a16="http://schemas.microsoft.com/office/drawing/2014/main" id="{851415FB-5AAE-40DE-A28C-FC569F4B7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260648"/>
            <a:ext cx="6696744" cy="1152128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Bayılma (</a:t>
            </a:r>
            <a:r>
              <a:rPr lang="tr-TR" sz="3200" dirty="0" err="1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Senkop</a:t>
            </a:r>
            <a:r>
              <a:rPr lang="tr-TR" sz="3200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)</a:t>
            </a:r>
            <a:endParaRPr lang="tr-TR" sz="2800" i="1" dirty="0">
              <a:latin typeface="+mn-lt"/>
              <a:cs typeface="Calibri" panose="020F0502020204030204" pitchFamily="34" charset="0"/>
            </a:endParaRPr>
          </a:p>
        </p:txBody>
      </p:sp>
      <p:sp>
        <p:nvSpPr>
          <p:cNvPr id="9" name="İçerik Yer Tutucusu 5">
            <a:extLst>
              <a:ext uri="{FF2B5EF4-FFF2-40B4-BE49-F238E27FC236}">
                <a16:creationId xmlns:a16="http://schemas.microsoft.com/office/drawing/2014/main" id="{AF17A343-D9EE-4336-B12B-6CA4745482AF}"/>
              </a:ext>
            </a:extLst>
          </p:cNvPr>
          <p:cNvSpPr txBox="1">
            <a:spLocks/>
          </p:cNvSpPr>
          <p:nvPr/>
        </p:nvSpPr>
        <p:spPr>
          <a:xfrm>
            <a:off x="971600" y="2824342"/>
            <a:ext cx="3754760" cy="42770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Korku</a:t>
            </a:r>
          </a:p>
          <a:p>
            <a:pPr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Aşırı heyecan</a:t>
            </a:r>
          </a:p>
          <a:p>
            <a:pPr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Sıcak</a:t>
            </a:r>
          </a:p>
          <a:p>
            <a:pPr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Yorgunluk</a:t>
            </a:r>
          </a:p>
          <a:p>
            <a:pPr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Kapalı ortam, kirli hava</a:t>
            </a:r>
          </a:p>
          <a:p>
            <a:pPr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Aniden ayağa kalkma</a:t>
            </a:r>
          </a:p>
          <a:p>
            <a:pPr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Kan şekerinin düşmesi</a:t>
            </a:r>
          </a:p>
          <a:p>
            <a:pPr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Şiddetli enfeksiyonlar</a:t>
            </a:r>
            <a:endParaRPr lang="tr-TR" sz="1800" dirty="0"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0" name="İçerik Yer Tutucusu 5">
            <a:extLst>
              <a:ext uri="{FF2B5EF4-FFF2-40B4-BE49-F238E27FC236}">
                <a16:creationId xmlns:a16="http://schemas.microsoft.com/office/drawing/2014/main" id="{D0979756-A853-4DA6-9875-DF598D4A1C75}"/>
              </a:ext>
            </a:extLst>
          </p:cNvPr>
          <p:cNvSpPr txBox="1">
            <a:spLocks/>
          </p:cNvSpPr>
          <p:nvPr/>
        </p:nvSpPr>
        <p:spPr>
          <a:xfrm>
            <a:off x="4294312" y="2824342"/>
            <a:ext cx="4238128" cy="30137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Kalp hastalıkları</a:t>
            </a:r>
          </a:p>
          <a:p>
            <a:pPr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Kalpteki ritim bozuklukları</a:t>
            </a:r>
          </a:p>
          <a:p>
            <a:pPr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Kullanılan ilaçlar</a:t>
            </a:r>
          </a:p>
          <a:p>
            <a:pPr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ffectLst/>
                <a:ea typeface="Calibri" panose="020F0502020204030204" pitchFamily="34" charset="0"/>
              </a:rPr>
              <a:t>Kan basıncı (tansiyon) düşmesi</a:t>
            </a:r>
            <a:endParaRPr lang="tr-TR" sz="20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Psikiyatrik hastalıklar (özellikle çocuklarda nefes tutma)</a:t>
            </a:r>
          </a:p>
          <a:p>
            <a:pPr algn="just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tr-TR" sz="2000" dirty="0">
                <a:ea typeface="Calibri" panose="020F0502020204030204" pitchFamily="34" charset="0"/>
                <a:cs typeface="Arial" panose="020B0604020202020204" pitchFamily="34" charset="0"/>
              </a:rPr>
              <a:t>Nörolojik hastalıklar</a:t>
            </a:r>
          </a:p>
        </p:txBody>
      </p:sp>
      <p:pic>
        <p:nvPicPr>
          <p:cNvPr id="7" name="Resim 6">
            <a:extLst>
              <a:ext uri="{FF2B5EF4-FFF2-40B4-BE49-F238E27FC236}">
                <a16:creationId xmlns:a16="http://schemas.microsoft.com/office/drawing/2014/main" id="{DA4AE038-2046-4A62-91D2-7E422F45E64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828163BD-E085-4C47-C23B-3EB26A3C693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984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2D9F44F7-A5AB-4F59-A357-CC41F716925D}"/>
              </a:ext>
            </a:extLst>
          </p:cNvPr>
          <p:cNvSpPr/>
          <p:nvPr/>
        </p:nvSpPr>
        <p:spPr>
          <a:xfrm>
            <a:off x="13753" y="41628"/>
            <a:ext cx="9121613" cy="14902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702BF1B-D641-4D5E-A503-4402BFEBE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5272" y="1916832"/>
            <a:ext cx="5554960" cy="4104456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10000"/>
              </a:lnSpc>
            </a:pP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Baş dönmesi ve/veya sersemlik</a:t>
            </a:r>
          </a:p>
          <a:p>
            <a:pPr algn="just">
              <a:lnSpc>
                <a:spcPct val="110000"/>
              </a:lnSpc>
            </a:pP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Bulantı</a:t>
            </a:r>
          </a:p>
          <a:p>
            <a:pPr algn="just">
              <a:lnSpc>
                <a:spcPct val="110000"/>
              </a:lnSpc>
            </a:pP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Halsizlik, yorgunluk</a:t>
            </a:r>
          </a:p>
          <a:p>
            <a:pPr algn="just">
              <a:lnSpc>
                <a:spcPct val="110000"/>
              </a:lnSpc>
            </a:pP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Terleme</a:t>
            </a:r>
          </a:p>
          <a:p>
            <a:pPr algn="just">
              <a:lnSpc>
                <a:spcPct val="110000"/>
              </a:lnSpc>
            </a:pP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Çarpıntı</a:t>
            </a:r>
          </a:p>
          <a:p>
            <a:pPr algn="just">
              <a:lnSpc>
                <a:spcPct val="110000"/>
              </a:lnSpc>
            </a:pP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Soğuk cilt</a:t>
            </a:r>
          </a:p>
          <a:p>
            <a:pPr algn="just">
              <a:lnSpc>
                <a:spcPct val="110000"/>
              </a:lnSpc>
            </a:pP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Bulanık görme</a:t>
            </a:r>
          </a:p>
          <a:p>
            <a:pPr algn="just">
              <a:lnSpc>
                <a:spcPct val="110000"/>
              </a:lnSpc>
            </a:pP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Kulaklarda uğultu ve/veya çınlama</a:t>
            </a:r>
          </a:p>
          <a:p>
            <a:pPr algn="just">
              <a:lnSpc>
                <a:spcPct val="110000"/>
              </a:lnSpc>
              <a:spcAft>
                <a:spcPts val="1000"/>
              </a:spcAft>
            </a:pPr>
            <a:r>
              <a:rPr lang="tr-TR" sz="24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Boyunda, omuzlarda ya da sırtta ağrı</a:t>
            </a:r>
          </a:p>
          <a:p>
            <a:endParaRPr lang="tr-TR" dirty="0"/>
          </a:p>
        </p:txBody>
      </p:sp>
      <p:sp>
        <p:nvSpPr>
          <p:cNvPr id="6" name="Başlık 1">
            <a:extLst>
              <a:ext uri="{FF2B5EF4-FFF2-40B4-BE49-F238E27FC236}">
                <a16:creationId xmlns:a16="http://schemas.microsoft.com/office/drawing/2014/main" id="{CA42DABB-75A5-4956-B781-B0F81D0BE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260648"/>
            <a:ext cx="6696744" cy="1152128"/>
          </a:xfrm>
        </p:spPr>
        <p:txBody>
          <a:bodyPr>
            <a:normAutofit/>
          </a:bodyPr>
          <a:lstStyle/>
          <a:p>
            <a:pPr algn="l"/>
            <a:r>
              <a:rPr lang="tr-TR" sz="3200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Bayılma (</a:t>
            </a:r>
            <a:r>
              <a:rPr lang="tr-TR" sz="3200" dirty="0" err="1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Senkop</a:t>
            </a:r>
            <a:r>
              <a:rPr lang="tr-TR" sz="3200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)</a:t>
            </a:r>
            <a:br>
              <a:rPr lang="tr-TR" sz="3600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</a:br>
            <a:r>
              <a:rPr lang="tr-TR" sz="2400" i="1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Belirti Ve Bulguları</a:t>
            </a:r>
            <a:endParaRPr lang="tr-TR" sz="2700" i="1" dirty="0">
              <a:latin typeface="+mn-lt"/>
              <a:cs typeface="Calibri" panose="020F0502020204030204" pitchFamily="34" charset="0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0A358007-72F4-4658-93BA-6CC88FEEAB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21" y="291729"/>
            <a:ext cx="1106004" cy="71622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0B6878E7-A9F4-EE17-BC13-7FA563AFED5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115" y="0"/>
            <a:ext cx="1517439" cy="149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287366"/>
      </p:ext>
    </p:extLst>
  </p:cSld>
  <p:clrMapOvr>
    <a:masterClrMapping/>
  </p:clrMapOvr>
</p:sld>
</file>

<file path=ppt/theme/theme1.xml><?xml version="1.0" encoding="utf-8"?>
<a:theme xmlns:a="http://schemas.openxmlformats.org/drawingml/2006/main" name="Ofis Teması">
  <a:themeElements>
    <a:clrScheme name="Ofi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2909</TotalTime>
  <Words>2723</Words>
  <Application>Microsoft Office PowerPoint</Application>
  <PresentationFormat>Ekran Gösterisi (4:3)</PresentationFormat>
  <Paragraphs>355</Paragraphs>
  <Slides>48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48</vt:i4>
      </vt:variant>
    </vt:vector>
  </HeadingPairs>
  <TitlesOfParts>
    <vt:vector size="53" baseType="lpstr">
      <vt:lpstr>Arial</vt:lpstr>
      <vt:lpstr>Calibri</vt:lpstr>
      <vt:lpstr>Symbol</vt:lpstr>
      <vt:lpstr>Times New Roman</vt:lpstr>
      <vt:lpstr>Ofis Teması</vt:lpstr>
      <vt:lpstr>BİLİNÇ BOZUKLUKLARI VE CİDDİ HASTALIK DURUMLARINDA İLK YARDIM</vt:lpstr>
      <vt:lpstr>Sunum Planı</vt:lpstr>
      <vt:lpstr>Tanımlar</vt:lpstr>
      <vt:lpstr>Bilinç Bozukluğu Bilinç Bozukluğunun Değerlendirilmesi</vt:lpstr>
      <vt:lpstr>Bilinç Bozukluğu Bilinç Bozukluğu Yapan Nedenler</vt:lpstr>
      <vt:lpstr>Bilinç Bozukluğu Bilinç Bozukluğunda İlk Yardım</vt:lpstr>
      <vt:lpstr>Bilinç Bozukluğu Bilinç Bozukluğunda İlk Yardım</vt:lpstr>
      <vt:lpstr>Bayılma (Senkop)</vt:lpstr>
      <vt:lpstr>Bayılma (Senkop) Belirti Ve Bulguları</vt:lpstr>
      <vt:lpstr>Bayılma (Senkop) İlk Yardım</vt:lpstr>
      <vt:lpstr>Bayılma Öncesi Durum (Presenkop - Bayılayazma) – Belirti Ve Bulgular</vt:lpstr>
      <vt:lpstr>Bayılma Öncesi Durum (Presenkop - Bayılayazma) – İlk Yardım</vt:lpstr>
      <vt:lpstr>Bayılma Öncesi Durum (Presenkop - Bayılayazma) – İlk Yardım</vt:lpstr>
      <vt:lpstr>Bayılma Öncesi Durum (Presenkop - Bayılayazma) – İlk Yardım</vt:lpstr>
      <vt:lpstr>Bayılma Öncesi Durum (Presenkop - Bayılayazma) – İlk Yardım</vt:lpstr>
      <vt:lpstr>İnme (Felç)</vt:lpstr>
      <vt:lpstr>İnme (Felç) Belirti Ve Bulguları</vt:lpstr>
      <vt:lpstr>İnme (Felç) Nasıl Anlaşılır?</vt:lpstr>
      <vt:lpstr>İnme (Felç) Nasıl Anlaşılır?</vt:lpstr>
      <vt:lpstr>İnme (Felç) Nasıl Anlaşılır?</vt:lpstr>
      <vt:lpstr>İnme (Felç) İnmede İlk Yardım</vt:lpstr>
      <vt:lpstr> Sara (Epilepsi) Nöbeti </vt:lpstr>
      <vt:lpstr>Sara (Epilepsi) Nöbeti Belirti Ve Bulguları</vt:lpstr>
      <vt:lpstr>Sara (Epilepsi) Nöbeti Belirti Ve Bulguları</vt:lpstr>
      <vt:lpstr>Sara (Epilepsi) Nöbeti İlk Yardım</vt:lpstr>
      <vt:lpstr>Sara (Epilepsi) Nöbeti İlk Yardım</vt:lpstr>
      <vt:lpstr>Çocukluk Çağı (Ateşe Bağlı) Nöbeti</vt:lpstr>
      <vt:lpstr>Çocukluk Çağı (Ateşe Bağlı) Nöbet İlk Yardım</vt:lpstr>
      <vt:lpstr>Çocukluk Çağı (Ateşe Bağlı) Nöbet İlk Yardım</vt:lpstr>
      <vt:lpstr>Şeker Hastalığına Bağlı Acil Durumlar Kan Şekeri Düşüklüğü – Belirti Ve Bulguları</vt:lpstr>
      <vt:lpstr>Şeker Hastalığına Bağlı Acil Durumlar Kan Şekeri Düşüklüğü – İlk Yardım</vt:lpstr>
      <vt:lpstr>Şeker Hastalığına Bağlı Acil Durumlar Kan Şekeri Düşüklüğü – İlk Yardım</vt:lpstr>
      <vt:lpstr>PowerPoint Sunusu</vt:lpstr>
      <vt:lpstr>Kan Şekerinin Aşırı Yüksekliği Kan Şekeri Aşırı Yüksekliği – İlk Yardım</vt:lpstr>
      <vt:lpstr>Alerji Ve Şiddetli Alerji (Anafilaksi) </vt:lpstr>
      <vt:lpstr>Alerji Ve Şiddetli Alerji (Anafilaksi)  Şiddetli Alerjide (Anafilaksi) Belirti Ve Bulgular</vt:lpstr>
      <vt:lpstr>Alerji Ve Şiddetli Alerji (Anafilaksi) İlk Yardım</vt:lpstr>
      <vt:lpstr>Alerji Ve Şiddetli Alerji (Anafilaksi) İlk Yardım</vt:lpstr>
      <vt:lpstr>  Alerji Ve Şiddetli Alerji (Anafilaksi) Otomatik Enjektör Uygulaması Nasıl Yapılır?  </vt:lpstr>
      <vt:lpstr> Nefes Darlığı Astım </vt:lpstr>
      <vt:lpstr> Nefes Darlığı Astım – Durumun Kötüleştiğini Gösteren Belirti Ve Bulgular </vt:lpstr>
      <vt:lpstr> Nefes Darlığı Astım – İlk Yardım </vt:lpstr>
      <vt:lpstr> Nefes Darlığı Astım – İlk Yardım </vt:lpstr>
      <vt:lpstr>KOAH- (Kronik Obstrüktif Akciğer Hastalığı)</vt:lpstr>
      <vt:lpstr>KOAH (Kronik Obstrüktif Akciğer Hastalığı) KOAH Atak Sırasındaki İlk Yardım</vt:lpstr>
      <vt:lpstr>Çok Hızlı Nefes Alıp Veren Hasta</vt:lpstr>
      <vt:lpstr>Çok Hızlı Nefes Alıp Veren Hasta İlk Yardım</vt:lpstr>
      <vt:lpstr>Vücut Sıvı Dengesindeki Bozukluk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GENEL İLK YARDIM BİLGİLERİ</dc:title>
  <dc:creator>win7</dc:creator>
  <cp:lastModifiedBy>Gürkan Akıncı</cp:lastModifiedBy>
  <cp:revision>386</cp:revision>
  <dcterms:created xsi:type="dcterms:W3CDTF">2020-12-16T20:56:57Z</dcterms:created>
  <dcterms:modified xsi:type="dcterms:W3CDTF">2025-04-08T16:15:37Z</dcterms:modified>
</cp:coreProperties>
</file>

<file path=docProps/thumbnail.jpeg>
</file>